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43"/>
  </p:notesMasterIdLst>
  <p:sldIdLst>
    <p:sldId id="256" r:id="rId3"/>
    <p:sldId id="257" r:id="rId4"/>
    <p:sldId id="258" r:id="rId5"/>
    <p:sldId id="259" r:id="rId6"/>
    <p:sldId id="260" r:id="rId7"/>
    <p:sldId id="261" r:id="rId8"/>
    <p:sldId id="262" r:id="rId9"/>
    <p:sldId id="263" r:id="rId10"/>
    <p:sldId id="271" r:id="rId11"/>
    <p:sldId id="264" r:id="rId12"/>
    <p:sldId id="265" r:id="rId13"/>
    <p:sldId id="266" r:id="rId14"/>
    <p:sldId id="267" r:id="rId15"/>
    <p:sldId id="268" r:id="rId16"/>
    <p:sldId id="286" r:id="rId17"/>
    <p:sldId id="287" r:id="rId18"/>
    <p:sldId id="288" r:id="rId19"/>
    <p:sldId id="289" r:id="rId20"/>
    <p:sldId id="269" r:id="rId21"/>
    <p:sldId id="272" r:id="rId22"/>
    <p:sldId id="270" r:id="rId23"/>
    <p:sldId id="273" r:id="rId24"/>
    <p:sldId id="274" r:id="rId25"/>
    <p:sldId id="275" r:id="rId26"/>
    <p:sldId id="276" r:id="rId27"/>
    <p:sldId id="290" r:id="rId28"/>
    <p:sldId id="291" r:id="rId29"/>
    <p:sldId id="292" r:id="rId30"/>
    <p:sldId id="277" r:id="rId31"/>
    <p:sldId id="278" r:id="rId32"/>
    <p:sldId id="279" r:id="rId33"/>
    <p:sldId id="280" r:id="rId34"/>
    <p:sldId id="281" r:id="rId35"/>
    <p:sldId id="282" r:id="rId36"/>
    <p:sldId id="283" r:id="rId37"/>
    <p:sldId id="293" r:id="rId38"/>
    <p:sldId id="294" r:id="rId39"/>
    <p:sldId id="295" r:id="rId40"/>
    <p:sldId id="284" r:id="rId41"/>
    <p:sldId id="285" r:id="rId42"/>
  </p:sldIdLst>
  <p:sldSz cx="9144000" cy="5143500" type="screen16x9"/>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9900"/>
    <a:srgbClr val="CC3300"/>
    <a:srgbClr val="808080"/>
    <a:srgbClr val="FF3300"/>
    <a:srgbClr val="FF505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93" d="100"/>
          <a:sy n="93" d="100"/>
        </p:scale>
        <p:origin x="918" y="33"/>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tableStyles" Target="tableStyles.xml"/><Relationship Id="rId7" Type="http://schemas.openxmlformats.org/officeDocument/2006/relationships/slide" Target="slides/slide5.xml"/><Relationship Id="rId2" Type="http://schemas.openxmlformats.org/officeDocument/2006/relationships/slideMaster" Target="slideMasters/slideMaster2.xml"/><Relationship Id="rId16" Type="http://schemas.openxmlformats.org/officeDocument/2006/relationships/slide" Target="slides/slide14.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notesMaster" Target="notesMasters/notesMaster1.xml"/><Relationship Id="rId8" Type="http://schemas.openxmlformats.org/officeDocument/2006/relationships/slide" Target="slides/slide6.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theme" Target="theme/theme1.xml"/><Relationship Id="rId20" Type="http://schemas.openxmlformats.org/officeDocument/2006/relationships/slide" Target="slides/slide18.xml"/><Relationship Id="rId41" Type="http://schemas.openxmlformats.org/officeDocument/2006/relationships/slide" Target="slides/slide39.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B58E8B9-EF55-4743-B9CA-4DD48F9A06B6}" type="datetimeFigureOut">
              <a:rPr kumimoji="1" lang="ja-JP" altLang="en-US" smtClean="0"/>
              <a:t>2023/1/18</a:t>
            </a:fld>
            <a:endParaRPr kumimoji="1" lang="ja-JP" altLang="en-US"/>
          </a:p>
        </p:txBody>
      </p:sp>
      <p:sp>
        <p:nvSpPr>
          <p:cNvPr id="4" name="スライド イメージ プレースホルダー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C4BEFF4-8670-48DC-9844-BA8FC9BF710A}" type="slidenum">
              <a:rPr kumimoji="1" lang="ja-JP" altLang="en-US" smtClean="0"/>
              <a:t>‹#›</a:t>
            </a:fld>
            <a:endParaRPr kumimoji="1" lang="ja-JP" altLang="en-US"/>
          </a:p>
        </p:txBody>
      </p:sp>
    </p:spTree>
    <p:extLst>
      <p:ext uri="{BB962C8B-B14F-4D97-AF65-F5344CB8AC3E}">
        <p14:creationId xmlns:p14="http://schemas.microsoft.com/office/powerpoint/2010/main" val="154849330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4C4BEFF4-8670-48DC-9844-BA8FC9BF710A}" type="slidenum">
              <a:rPr kumimoji="1" lang="ja-JP" altLang="en-US" smtClean="0"/>
              <a:t>10</a:t>
            </a:fld>
            <a:endParaRPr kumimoji="1" lang="ja-JP" altLang="en-US"/>
          </a:p>
        </p:txBody>
      </p:sp>
    </p:spTree>
    <p:extLst>
      <p:ext uri="{BB962C8B-B14F-4D97-AF65-F5344CB8AC3E}">
        <p14:creationId xmlns:p14="http://schemas.microsoft.com/office/powerpoint/2010/main" val="354490969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EE03329-8658-4D68-ACD2-0DED877DAED0}" type="slidenum">
              <a:rPr kumimoji="1" lang="ja-JP" altLang="en-US" sz="1200" b="0" i="0" u="none" strike="noStrike" kern="1200" cap="none" spc="0" normalizeH="0" baseline="0" noProof="0" smtClean="0">
                <a:ln>
                  <a:noFill/>
                </a:ln>
                <a:solidFill>
                  <a:prstClr val="black"/>
                </a:solidFill>
                <a:effectLst/>
                <a:uLnTx/>
                <a:uFillTx/>
                <a:latin typeface="Calibri"/>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26</a:t>
            </a:fld>
            <a:endParaRPr kumimoji="1" lang="ja-JP" altLang="en-US" sz="12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endParaRPr>
          </a:p>
        </p:txBody>
      </p:sp>
    </p:spTree>
    <p:extLst>
      <p:ext uri="{BB962C8B-B14F-4D97-AF65-F5344CB8AC3E}">
        <p14:creationId xmlns:p14="http://schemas.microsoft.com/office/powerpoint/2010/main" val="206537731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4C4BEFF4-8670-48DC-9844-BA8FC9BF710A}" type="slidenum">
              <a:rPr kumimoji="1" lang="ja-JP" altLang="en-US" smtClean="0"/>
              <a:t>31</a:t>
            </a:fld>
            <a:endParaRPr kumimoji="1" lang="ja-JP" altLang="en-US"/>
          </a:p>
        </p:txBody>
      </p:sp>
    </p:spTree>
    <p:extLst>
      <p:ext uri="{BB962C8B-B14F-4D97-AF65-F5344CB8AC3E}">
        <p14:creationId xmlns:p14="http://schemas.microsoft.com/office/powerpoint/2010/main" val="354490969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4C4BEFF4-8670-48DC-9844-BA8FC9BF710A}" type="slidenum">
              <a:rPr kumimoji="1" lang="ja-JP" altLang="en-US" smtClean="0"/>
              <a:t>32</a:t>
            </a:fld>
            <a:endParaRPr kumimoji="1" lang="ja-JP" altLang="en-US"/>
          </a:p>
        </p:txBody>
      </p:sp>
    </p:spTree>
    <p:extLst>
      <p:ext uri="{BB962C8B-B14F-4D97-AF65-F5344CB8AC3E}">
        <p14:creationId xmlns:p14="http://schemas.microsoft.com/office/powerpoint/2010/main" val="354490969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4C4BEFF4-8670-48DC-9844-BA8FC9BF710A}" type="slidenum">
              <a:rPr kumimoji="1" lang="ja-JP" altLang="en-US" smtClean="0"/>
              <a:t>33</a:t>
            </a:fld>
            <a:endParaRPr kumimoji="1" lang="ja-JP" altLang="en-US"/>
          </a:p>
        </p:txBody>
      </p:sp>
    </p:spTree>
    <p:extLst>
      <p:ext uri="{BB962C8B-B14F-4D97-AF65-F5344CB8AC3E}">
        <p14:creationId xmlns:p14="http://schemas.microsoft.com/office/powerpoint/2010/main" val="354490969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4C4BEFF4-8670-48DC-9844-BA8FC9BF710A}" type="slidenum">
              <a:rPr kumimoji="1" lang="ja-JP" altLang="en-US" smtClean="0"/>
              <a:t>34</a:t>
            </a:fld>
            <a:endParaRPr kumimoji="1" lang="ja-JP" altLang="en-US"/>
          </a:p>
        </p:txBody>
      </p:sp>
    </p:spTree>
    <p:extLst>
      <p:ext uri="{BB962C8B-B14F-4D97-AF65-F5344CB8AC3E}">
        <p14:creationId xmlns:p14="http://schemas.microsoft.com/office/powerpoint/2010/main" val="354490969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EE03329-8658-4D68-ACD2-0DED877DAED0}" type="slidenum">
              <a:rPr kumimoji="1" lang="ja-JP" altLang="en-US" sz="1200" b="0" i="0" u="none" strike="noStrike" kern="1200" cap="none" spc="0" normalizeH="0" baseline="0" noProof="0" smtClean="0">
                <a:ln>
                  <a:noFill/>
                </a:ln>
                <a:solidFill>
                  <a:prstClr val="black"/>
                </a:solidFill>
                <a:effectLst/>
                <a:uLnTx/>
                <a:uFillTx/>
                <a:latin typeface="Calibri"/>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36</a:t>
            </a:fld>
            <a:endParaRPr kumimoji="1" lang="ja-JP" altLang="en-US" sz="12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endParaRPr>
          </a:p>
        </p:txBody>
      </p:sp>
    </p:spTree>
    <p:extLst>
      <p:ext uri="{BB962C8B-B14F-4D97-AF65-F5344CB8AC3E}">
        <p14:creationId xmlns:p14="http://schemas.microsoft.com/office/powerpoint/2010/main" val="10295954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4C4BEFF4-8670-48DC-9844-BA8FC9BF710A}" type="slidenum">
              <a:rPr kumimoji="1" lang="ja-JP" altLang="en-US" smtClean="0"/>
              <a:t>11</a:t>
            </a:fld>
            <a:endParaRPr kumimoji="1" lang="ja-JP" altLang="en-US"/>
          </a:p>
        </p:txBody>
      </p:sp>
    </p:spTree>
    <p:extLst>
      <p:ext uri="{BB962C8B-B14F-4D97-AF65-F5344CB8AC3E}">
        <p14:creationId xmlns:p14="http://schemas.microsoft.com/office/powerpoint/2010/main" val="354490969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4C4BEFF4-8670-48DC-9844-BA8FC9BF710A}" type="slidenum">
              <a:rPr kumimoji="1" lang="ja-JP" altLang="en-US" smtClean="0"/>
              <a:t>12</a:t>
            </a:fld>
            <a:endParaRPr kumimoji="1" lang="ja-JP" altLang="en-US"/>
          </a:p>
        </p:txBody>
      </p:sp>
    </p:spTree>
    <p:extLst>
      <p:ext uri="{BB962C8B-B14F-4D97-AF65-F5344CB8AC3E}">
        <p14:creationId xmlns:p14="http://schemas.microsoft.com/office/powerpoint/2010/main" val="354490969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4C4BEFF4-8670-48DC-9844-BA8FC9BF710A}" type="slidenum">
              <a:rPr kumimoji="1" lang="ja-JP" altLang="en-US" smtClean="0"/>
              <a:t>13</a:t>
            </a:fld>
            <a:endParaRPr kumimoji="1" lang="ja-JP" altLang="en-US"/>
          </a:p>
        </p:txBody>
      </p:sp>
    </p:spTree>
    <p:extLst>
      <p:ext uri="{BB962C8B-B14F-4D97-AF65-F5344CB8AC3E}">
        <p14:creationId xmlns:p14="http://schemas.microsoft.com/office/powerpoint/2010/main" val="354490969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EE03329-8658-4D68-ACD2-0DED877DAED0}" type="slidenum">
              <a:rPr kumimoji="1" lang="ja-JP" altLang="en-US" sz="1200" b="0" i="0" u="none" strike="noStrike" kern="1200" cap="none" spc="0" normalizeH="0" baseline="0" noProof="0" smtClean="0">
                <a:ln>
                  <a:noFill/>
                </a:ln>
                <a:solidFill>
                  <a:prstClr val="black"/>
                </a:solidFill>
                <a:effectLst/>
                <a:uLnTx/>
                <a:uFillTx/>
                <a:latin typeface="Calibri"/>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15</a:t>
            </a:fld>
            <a:endParaRPr kumimoji="1" lang="ja-JP" altLang="en-US" sz="12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endParaRPr>
          </a:p>
        </p:txBody>
      </p:sp>
    </p:spTree>
    <p:extLst>
      <p:ext uri="{BB962C8B-B14F-4D97-AF65-F5344CB8AC3E}">
        <p14:creationId xmlns:p14="http://schemas.microsoft.com/office/powerpoint/2010/main" val="153970654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4C4BEFF4-8670-48DC-9844-BA8FC9BF710A}" type="slidenum">
              <a:rPr kumimoji="1" lang="ja-JP" altLang="en-US" smtClean="0"/>
              <a:t>21</a:t>
            </a:fld>
            <a:endParaRPr kumimoji="1" lang="ja-JP" altLang="en-US"/>
          </a:p>
        </p:txBody>
      </p:sp>
    </p:spTree>
    <p:extLst>
      <p:ext uri="{BB962C8B-B14F-4D97-AF65-F5344CB8AC3E}">
        <p14:creationId xmlns:p14="http://schemas.microsoft.com/office/powerpoint/2010/main" val="354490969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4C4BEFF4-8670-48DC-9844-BA8FC9BF710A}" type="slidenum">
              <a:rPr kumimoji="1" lang="ja-JP" altLang="en-US" smtClean="0"/>
              <a:t>22</a:t>
            </a:fld>
            <a:endParaRPr kumimoji="1" lang="ja-JP" altLang="en-US"/>
          </a:p>
        </p:txBody>
      </p:sp>
    </p:spTree>
    <p:extLst>
      <p:ext uri="{BB962C8B-B14F-4D97-AF65-F5344CB8AC3E}">
        <p14:creationId xmlns:p14="http://schemas.microsoft.com/office/powerpoint/2010/main" val="354490969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4C4BEFF4-8670-48DC-9844-BA8FC9BF710A}" type="slidenum">
              <a:rPr kumimoji="1" lang="ja-JP" altLang="en-US" smtClean="0"/>
              <a:t>23</a:t>
            </a:fld>
            <a:endParaRPr kumimoji="1" lang="ja-JP" altLang="en-US"/>
          </a:p>
        </p:txBody>
      </p:sp>
    </p:spTree>
    <p:extLst>
      <p:ext uri="{BB962C8B-B14F-4D97-AF65-F5344CB8AC3E}">
        <p14:creationId xmlns:p14="http://schemas.microsoft.com/office/powerpoint/2010/main" val="354490969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4C4BEFF4-8670-48DC-9844-BA8FC9BF710A}" type="slidenum">
              <a:rPr kumimoji="1" lang="ja-JP" altLang="en-US" smtClean="0"/>
              <a:t>24</a:t>
            </a:fld>
            <a:endParaRPr kumimoji="1" lang="ja-JP" altLang="en-US"/>
          </a:p>
        </p:txBody>
      </p:sp>
    </p:spTree>
    <p:extLst>
      <p:ext uri="{BB962C8B-B14F-4D97-AF65-F5344CB8AC3E}">
        <p14:creationId xmlns:p14="http://schemas.microsoft.com/office/powerpoint/2010/main" val="354490969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1597819"/>
            <a:ext cx="7772400" cy="1102519"/>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32698D3D-F64A-4B47-9E39-75D6C289443B}" type="datetimeFigureOut">
              <a:rPr kumimoji="1" lang="ja-JP" altLang="en-US" smtClean="0"/>
              <a:t>2023/1/18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DA21F48-C81B-4278-BC95-572E9ED96030}" type="slidenum">
              <a:rPr kumimoji="1" lang="ja-JP" altLang="en-US" smtClean="0"/>
              <a:t>‹#›</a:t>
            </a:fld>
            <a:endParaRPr kumimoji="1" lang="ja-JP" altLang="en-US"/>
          </a:p>
        </p:txBody>
      </p:sp>
    </p:spTree>
    <p:extLst>
      <p:ext uri="{BB962C8B-B14F-4D97-AF65-F5344CB8AC3E}">
        <p14:creationId xmlns:p14="http://schemas.microsoft.com/office/powerpoint/2010/main" val="28151639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32698D3D-F64A-4B47-9E39-75D6C289443B}" type="datetimeFigureOut">
              <a:rPr kumimoji="1" lang="ja-JP" altLang="en-US" smtClean="0"/>
              <a:t>2023/1/18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DA21F48-C81B-4278-BC95-572E9ED96030}" type="slidenum">
              <a:rPr kumimoji="1" lang="ja-JP" altLang="en-US" smtClean="0"/>
              <a:t>‹#›</a:t>
            </a:fld>
            <a:endParaRPr kumimoji="1" lang="ja-JP" altLang="en-US"/>
          </a:p>
        </p:txBody>
      </p:sp>
    </p:spTree>
    <p:extLst>
      <p:ext uri="{BB962C8B-B14F-4D97-AF65-F5344CB8AC3E}">
        <p14:creationId xmlns:p14="http://schemas.microsoft.com/office/powerpoint/2010/main" val="2905488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154781"/>
            <a:ext cx="2057400" cy="3290888"/>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154781"/>
            <a:ext cx="6019800" cy="3290888"/>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32698D3D-F64A-4B47-9E39-75D6C289443B}" type="datetimeFigureOut">
              <a:rPr kumimoji="1" lang="ja-JP" altLang="en-US" smtClean="0"/>
              <a:t>2023/1/18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DA21F48-C81B-4278-BC95-572E9ED96030}" type="slidenum">
              <a:rPr kumimoji="1" lang="ja-JP" altLang="en-US" smtClean="0"/>
              <a:t>‹#›</a:t>
            </a:fld>
            <a:endParaRPr kumimoji="1" lang="ja-JP" altLang="en-US"/>
          </a:p>
        </p:txBody>
      </p:sp>
    </p:spTree>
    <p:extLst>
      <p:ext uri="{BB962C8B-B14F-4D97-AF65-F5344CB8AC3E}">
        <p14:creationId xmlns:p14="http://schemas.microsoft.com/office/powerpoint/2010/main" val="162839888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1597819"/>
            <a:ext cx="7772400" cy="1102519"/>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E4BA2E72-248F-41A0-BEBA-8284B9A0761A}" type="datetimeFigureOut">
              <a:rPr kumimoji="1" lang="ja-JP" altLang="en-US" smtClean="0"/>
              <a:t>2023/1/18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4CBB47F-EC15-4567-BD2A-79F2D4A7D67C}" type="slidenum">
              <a:rPr kumimoji="1" lang="ja-JP" altLang="en-US" smtClean="0"/>
              <a:t>‹#›</a:t>
            </a:fld>
            <a:endParaRPr kumimoji="1" lang="ja-JP" altLang="en-US"/>
          </a:p>
        </p:txBody>
      </p:sp>
    </p:spTree>
    <p:extLst>
      <p:ext uri="{BB962C8B-B14F-4D97-AF65-F5344CB8AC3E}">
        <p14:creationId xmlns:p14="http://schemas.microsoft.com/office/powerpoint/2010/main" val="110382683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E4BA2E72-248F-41A0-BEBA-8284B9A0761A}" type="datetimeFigureOut">
              <a:rPr kumimoji="1" lang="ja-JP" altLang="en-US" smtClean="0"/>
              <a:t>2023/1/18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4CBB47F-EC15-4567-BD2A-79F2D4A7D67C}" type="slidenum">
              <a:rPr kumimoji="1" lang="ja-JP" altLang="en-US" smtClean="0"/>
              <a:t>‹#›</a:t>
            </a:fld>
            <a:endParaRPr kumimoji="1" lang="ja-JP" altLang="en-US"/>
          </a:p>
        </p:txBody>
      </p:sp>
    </p:spTree>
    <p:extLst>
      <p:ext uri="{BB962C8B-B14F-4D97-AF65-F5344CB8AC3E}">
        <p14:creationId xmlns:p14="http://schemas.microsoft.com/office/powerpoint/2010/main" val="281948914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3305176"/>
            <a:ext cx="7772400" cy="1021556"/>
          </a:xfrm>
        </p:spPr>
        <p:txBody>
          <a:bodyPr anchor="t"/>
          <a:lstStyle>
            <a:lvl1pPr algn="l">
              <a:defRPr sz="3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180035"/>
            <a:ext cx="7772400" cy="1125140"/>
          </a:xfrm>
        </p:spPr>
        <p:txBody>
          <a:bodyPr anchor="b"/>
          <a:lstStyle>
            <a:lvl1pPr marL="0" indent="0">
              <a:buNone/>
              <a:defRPr sz="1500">
                <a:solidFill>
                  <a:schemeClr val="tx1">
                    <a:tint val="75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E4BA2E72-248F-41A0-BEBA-8284B9A0761A}" type="datetimeFigureOut">
              <a:rPr kumimoji="1" lang="ja-JP" altLang="en-US" smtClean="0"/>
              <a:t>2023/1/18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4CBB47F-EC15-4567-BD2A-79F2D4A7D67C}" type="slidenum">
              <a:rPr kumimoji="1" lang="ja-JP" altLang="en-US" smtClean="0"/>
              <a:t>‹#›</a:t>
            </a:fld>
            <a:endParaRPr kumimoji="1" lang="ja-JP" altLang="en-US"/>
          </a:p>
        </p:txBody>
      </p:sp>
    </p:spTree>
    <p:extLst>
      <p:ext uri="{BB962C8B-B14F-4D97-AF65-F5344CB8AC3E}">
        <p14:creationId xmlns:p14="http://schemas.microsoft.com/office/powerpoint/2010/main" val="123599760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200151"/>
            <a:ext cx="4038600" cy="3394472"/>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200151"/>
            <a:ext cx="4038600" cy="3394472"/>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E4BA2E72-248F-41A0-BEBA-8284B9A0761A}" type="datetimeFigureOut">
              <a:rPr kumimoji="1" lang="ja-JP" altLang="en-US" smtClean="0"/>
              <a:t>2023/1/18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64CBB47F-EC15-4567-BD2A-79F2D4A7D67C}" type="slidenum">
              <a:rPr kumimoji="1" lang="ja-JP" altLang="en-US" smtClean="0"/>
              <a:t>‹#›</a:t>
            </a:fld>
            <a:endParaRPr kumimoji="1" lang="ja-JP" altLang="en-US"/>
          </a:p>
        </p:txBody>
      </p:sp>
    </p:spTree>
    <p:extLst>
      <p:ext uri="{BB962C8B-B14F-4D97-AF65-F5344CB8AC3E}">
        <p14:creationId xmlns:p14="http://schemas.microsoft.com/office/powerpoint/2010/main" val="417236980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151335"/>
            <a:ext cx="4040188" cy="47982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1631156"/>
            <a:ext cx="4040188" cy="2963466"/>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6" y="1151335"/>
            <a:ext cx="4041775" cy="47982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6" y="1631156"/>
            <a:ext cx="4041775" cy="2963466"/>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E4BA2E72-248F-41A0-BEBA-8284B9A0761A}" type="datetimeFigureOut">
              <a:rPr kumimoji="1" lang="ja-JP" altLang="en-US" smtClean="0"/>
              <a:t>2023/1/18</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64CBB47F-EC15-4567-BD2A-79F2D4A7D67C}" type="slidenum">
              <a:rPr kumimoji="1" lang="ja-JP" altLang="en-US" smtClean="0"/>
              <a:t>‹#›</a:t>
            </a:fld>
            <a:endParaRPr kumimoji="1" lang="ja-JP" altLang="en-US"/>
          </a:p>
        </p:txBody>
      </p:sp>
    </p:spTree>
    <p:extLst>
      <p:ext uri="{BB962C8B-B14F-4D97-AF65-F5344CB8AC3E}">
        <p14:creationId xmlns:p14="http://schemas.microsoft.com/office/powerpoint/2010/main" val="290039590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E4BA2E72-248F-41A0-BEBA-8284B9A0761A}" type="datetimeFigureOut">
              <a:rPr kumimoji="1" lang="ja-JP" altLang="en-US" smtClean="0"/>
              <a:t>2023/1/18</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64CBB47F-EC15-4567-BD2A-79F2D4A7D67C}" type="slidenum">
              <a:rPr kumimoji="1" lang="ja-JP" altLang="en-US" smtClean="0"/>
              <a:t>‹#›</a:t>
            </a:fld>
            <a:endParaRPr kumimoji="1" lang="ja-JP" altLang="en-US"/>
          </a:p>
        </p:txBody>
      </p:sp>
    </p:spTree>
    <p:extLst>
      <p:ext uri="{BB962C8B-B14F-4D97-AF65-F5344CB8AC3E}">
        <p14:creationId xmlns:p14="http://schemas.microsoft.com/office/powerpoint/2010/main" val="330472671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E4BA2E72-248F-41A0-BEBA-8284B9A0761A}" type="datetimeFigureOut">
              <a:rPr kumimoji="1" lang="ja-JP" altLang="en-US" smtClean="0"/>
              <a:t>2023/1/18</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64CBB47F-EC15-4567-BD2A-79F2D4A7D67C}" type="slidenum">
              <a:rPr kumimoji="1" lang="ja-JP" altLang="en-US" smtClean="0"/>
              <a:t>‹#›</a:t>
            </a:fld>
            <a:endParaRPr kumimoji="1" lang="ja-JP" altLang="en-US"/>
          </a:p>
        </p:txBody>
      </p:sp>
    </p:spTree>
    <p:extLst>
      <p:ext uri="{BB962C8B-B14F-4D97-AF65-F5344CB8AC3E}">
        <p14:creationId xmlns:p14="http://schemas.microsoft.com/office/powerpoint/2010/main" val="419923507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1" y="204787"/>
            <a:ext cx="3008313" cy="871538"/>
          </a:xfrm>
        </p:spPr>
        <p:txBody>
          <a:bodyPr anchor="b"/>
          <a:lstStyle>
            <a:lvl1pPr algn="l">
              <a:defRPr sz="15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04788"/>
            <a:ext cx="5111750" cy="438983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1" y="1076326"/>
            <a:ext cx="3008313" cy="3518297"/>
          </a:xfrm>
        </p:spPr>
        <p:txBody>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E4BA2E72-248F-41A0-BEBA-8284B9A0761A}" type="datetimeFigureOut">
              <a:rPr kumimoji="1" lang="ja-JP" altLang="en-US" smtClean="0"/>
              <a:t>2023/1/18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64CBB47F-EC15-4567-BD2A-79F2D4A7D67C}" type="slidenum">
              <a:rPr kumimoji="1" lang="ja-JP" altLang="en-US" smtClean="0"/>
              <a:t>‹#›</a:t>
            </a:fld>
            <a:endParaRPr kumimoji="1" lang="ja-JP" altLang="en-US"/>
          </a:p>
        </p:txBody>
      </p:sp>
    </p:spTree>
    <p:extLst>
      <p:ext uri="{BB962C8B-B14F-4D97-AF65-F5344CB8AC3E}">
        <p14:creationId xmlns:p14="http://schemas.microsoft.com/office/powerpoint/2010/main" val="15515259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32698D3D-F64A-4B47-9E39-75D6C289443B}" type="datetimeFigureOut">
              <a:rPr kumimoji="1" lang="ja-JP" altLang="en-US" smtClean="0"/>
              <a:t>2023/1/18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DA21F48-C81B-4278-BC95-572E9ED96030}" type="slidenum">
              <a:rPr kumimoji="1" lang="ja-JP" altLang="en-US" smtClean="0"/>
              <a:t>‹#›</a:t>
            </a:fld>
            <a:endParaRPr kumimoji="1" lang="ja-JP" altLang="en-US"/>
          </a:p>
        </p:txBody>
      </p:sp>
    </p:spTree>
    <p:extLst>
      <p:ext uri="{BB962C8B-B14F-4D97-AF65-F5344CB8AC3E}">
        <p14:creationId xmlns:p14="http://schemas.microsoft.com/office/powerpoint/2010/main" val="418421845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3600450"/>
            <a:ext cx="5486400" cy="425054"/>
          </a:xfrm>
        </p:spPr>
        <p:txBody>
          <a:bodyPr anchor="b"/>
          <a:lstStyle>
            <a:lvl1pPr algn="l">
              <a:defRPr sz="15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459581"/>
            <a:ext cx="5486400" cy="308610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kumimoji="1" lang="ja-JP" altLang="en-US"/>
          </a:p>
        </p:txBody>
      </p:sp>
      <p:sp>
        <p:nvSpPr>
          <p:cNvPr id="4" name="テキスト プレースホルダー 3"/>
          <p:cNvSpPr>
            <a:spLocks noGrp="1"/>
          </p:cNvSpPr>
          <p:nvPr>
            <p:ph type="body" sz="half" idx="2"/>
          </p:nvPr>
        </p:nvSpPr>
        <p:spPr>
          <a:xfrm>
            <a:off x="1792288" y="4025503"/>
            <a:ext cx="5486400" cy="603647"/>
          </a:xfrm>
        </p:spPr>
        <p:txBody>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E4BA2E72-248F-41A0-BEBA-8284B9A0761A}" type="datetimeFigureOut">
              <a:rPr kumimoji="1" lang="ja-JP" altLang="en-US" smtClean="0"/>
              <a:t>2023/1/18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64CBB47F-EC15-4567-BD2A-79F2D4A7D67C}" type="slidenum">
              <a:rPr kumimoji="1" lang="ja-JP" altLang="en-US" smtClean="0"/>
              <a:t>‹#›</a:t>
            </a:fld>
            <a:endParaRPr kumimoji="1" lang="ja-JP" altLang="en-US"/>
          </a:p>
        </p:txBody>
      </p:sp>
    </p:spTree>
    <p:extLst>
      <p:ext uri="{BB962C8B-B14F-4D97-AF65-F5344CB8AC3E}">
        <p14:creationId xmlns:p14="http://schemas.microsoft.com/office/powerpoint/2010/main" val="220055215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E4BA2E72-248F-41A0-BEBA-8284B9A0761A}" type="datetimeFigureOut">
              <a:rPr kumimoji="1" lang="ja-JP" altLang="en-US" smtClean="0"/>
              <a:t>2023/1/18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4CBB47F-EC15-4567-BD2A-79F2D4A7D67C}" type="slidenum">
              <a:rPr kumimoji="1" lang="ja-JP" altLang="en-US" smtClean="0"/>
              <a:t>‹#›</a:t>
            </a:fld>
            <a:endParaRPr kumimoji="1" lang="ja-JP" altLang="en-US"/>
          </a:p>
        </p:txBody>
      </p:sp>
    </p:spTree>
    <p:extLst>
      <p:ext uri="{BB962C8B-B14F-4D97-AF65-F5344CB8AC3E}">
        <p14:creationId xmlns:p14="http://schemas.microsoft.com/office/powerpoint/2010/main" val="189025205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05979"/>
            <a:ext cx="2057400" cy="4388644"/>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05979"/>
            <a:ext cx="6019800" cy="4388644"/>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E4BA2E72-248F-41A0-BEBA-8284B9A0761A}" type="datetimeFigureOut">
              <a:rPr kumimoji="1" lang="ja-JP" altLang="en-US" smtClean="0"/>
              <a:t>2023/1/18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4CBB47F-EC15-4567-BD2A-79F2D4A7D67C}" type="slidenum">
              <a:rPr kumimoji="1" lang="ja-JP" altLang="en-US" smtClean="0"/>
              <a:t>‹#›</a:t>
            </a:fld>
            <a:endParaRPr kumimoji="1" lang="ja-JP" altLang="en-US"/>
          </a:p>
        </p:txBody>
      </p:sp>
    </p:spTree>
    <p:extLst>
      <p:ext uri="{BB962C8B-B14F-4D97-AF65-F5344CB8AC3E}">
        <p14:creationId xmlns:p14="http://schemas.microsoft.com/office/powerpoint/2010/main" val="15265030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3305176"/>
            <a:ext cx="7772400" cy="1021556"/>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32698D3D-F64A-4B47-9E39-75D6C289443B}" type="datetimeFigureOut">
              <a:rPr kumimoji="1" lang="ja-JP" altLang="en-US" smtClean="0"/>
              <a:t>2023/1/18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DA21F48-C81B-4278-BC95-572E9ED96030}" type="slidenum">
              <a:rPr kumimoji="1" lang="ja-JP" altLang="en-US" smtClean="0"/>
              <a:t>‹#›</a:t>
            </a:fld>
            <a:endParaRPr kumimoji="1" lang="ja-JP" altLang="en-US"/>
          </a:p>
        </p:txBody>
      </p:sp>
    </p:spTree>
    <p:extLst>
      <p:ext uri="{BB962C8B-B14F-4D97-AF65-F5344CB8AC3E}">
        <p14:creationId xmlns:p14="http://schemas.microsoft.com/office/powerpoint/2010/main" val="11743335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900113"/>
            <a:ext cx="4038600" cy="254555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900113"/>
            <a:ext cx="4038600" cy="254555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32698D3D-F64A-4B47-9E39-75D6C289443B}" type="datetimeFigureOut">
              <a:rPr kumimoji="1" lang="ja-JP" altLang="en-US" smtClean="0"/>
              <a:t>2023/1/18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DA21F48-C81B-4278-BC95-572E9ED96030}" type="slidenum">
              <a:rPr kumimoji="1" lang="ja-JP" altLang="en-US" smtClean="0"/>
              <a:t>‹#›</a:t>
            </a:fld>
            <a:endParaRPr kumimoji="1" lang="ja-JP" altLang="en-US"/>
          </a:p>
        </p:txBody>
      </p:sp>
    </p:spTree>
    <p:extLst>
      <p:ext uri="{BB962C8B-B14F-4D97-AF65-F5344CB8AC3E}">
        <p14:creationId xmlns:p14="http://schemas.microsoft.com/office/powerpoint/2010/main" val="32150805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05979"/>
            <a:ext cx="8229600" cy="857250"/>
          </a:xfrm>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32698D3D-F64A-4B47-9E39-75D6C289443B}" type="datetimeFigureOut">
              <a:rPr kumimoji="1" lang="ja-JP" altLang="en-US" smtClean="0"/>
              <a:t>2023/1/18</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DDA21F48-C81B-4278-BC95-572E9ED96030}" type="slidenum">
              <a:rPr kumimoji="1" lang="ja-JP" altLang="en-US" smtClean="0"/>
              <a:t>‹#›</a:t>
            </a:fld>
            <a:endParaRPr kumimoji="1" lang="ja-JP" altLang="en-US"/>
          </a:p>
        </p:txBody>
      </p:sp>
    </p:spTree>
    <p:extLst>
      <p:ext uri="{BB962C8B-B14F-4D97-AF65-F5344CB8AC3E}">
        <p14:creationId xmlns:p14="http://schemas.microsoft.com/office/powerpoint/2010/main" val="5933655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32698D3D-F64A-4B47-9E39-75D6C289443B}" type="datetimeFigureOut">
              <a:rPr kumimoji="1" lang="ja-JP" altLang="en-US" smtClean="0"/>
              <a:t>2023/1/18</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DDA21F48-C81B-4278-BC95-572E9ED96030}" type="slidenum">
              <a:rPr kumimoji="1" lang="ja-JP" altLang="en-US" smtClean="0"/>
              <a:t>‹#›</a:t>
            </a:fld>
            <a:endParaRPr kumimoji="1" lang="ja-JP" altLang="en-US"/>
          </a:p>
        </p:txBody>
      </p:sp>
    </p:spTree>
    <p:extLst>
      <p:ext uri="{BB962C8B-B14F-4D97-AF65-F5344CB8AC3E}">
        <p14:creationId xmlns:p14="http://schemas.microsoft.com/office/powerpoint/2010/main" val="24930548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32698D3D-F64A-4B47-9E39-75D6C289443B}" type="datetimeFigureOut">
              <a:rPr kumimoji="1" lang="ja-JP" altLang="en-US" smtClean="0"/>
              <a:t>2023/1/18</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DDA21F48-C81B-4278-BC95-572E9ED96030}" type="slidenum">
              <a:rPr kumimoji="1" lang="ja-JP" altLang="en-US" smtClean="0"/>
              <a:t>‹#›</a:t>
            </a:fld>
            <a:endParaRPr kumimoji="1" lang="ja-JP" altLang="en-US"/>
          </a:p>
        </p:txBody>
      </p:sp>
    </p:spTree>
    <p:extLst>
      <p:ext uri="{BB962C8B-B14F-4D97-AF65-F5344CB8AC3E}">
        <p14:creationId xmlns:p14="http://schemas.microsoft.com/office/powerpoint/2010/main" val="5473053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1" y="204787"/>
            <a:ext cx="3008313" cy="8715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32698D3D-F64A-4B47-9E39-75D6C289443B}" type="datetimeFigureOut">
              <a:rPr kumimoji="1" lang="ja-JP" altLang="en-US" smtClean="0"/>
              <a:t>2023/1/18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DA21F48-C81B-4278-BC95-572E9ED96030}" type="slidenum">
              <a:rPr kumimoji="1" lang="ja-JP" altLang="en-US" smtClean="0"/>
              <a:t>‹#›</a:t>
            </a:fld>
            <a:endParaRPr kumimoji="1" lang="ja-JP" altLang="en-US"/>
          </a:p>
        </p:txBody>
      </p:sp>
    </p:spTree>
    <p:extLst>
      <p:ext uri="{BB962C8B-B14F-4D97-AF65-F5344CB8AC3E}">
        <p14:creationId xmlns:p14="http://schemas.microsoft.com/office/powerpoint/2010/main" val="26807837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3600450"/>
            <a:ext cx="5486400" cy="425054"/>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32698D3D-F64A-4B47-9E39-75D6C289443B}" type="datetimeFigureOut">
              <a:rPr kumimoji="1" lang="ja-JP" altLang="en-US" smtClean="0"/>
              <a:t>2023/1/18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DA21F48-C81B-4278-BC95-572E9ED96030}" type="slidenum">
              <a:rPr kumimoji="1" lang="ja-JP" altLang="en-US" smtClean="0"/>
              <a:t>‹#›</a:t>
            </a:fld>
            <a:endParaRPr kumimoji="1" lang="ja-JP" altLang="en-US"/>
          </a:p>
        </p:txBody>
      </p:sp>
    </p:spTree>
    <p:extLst>
      <p:ext uri="{BB962C8B-B14F-4D97-AF65-F5344CB8AC3E}">
        <p14:creationId xmlns:p14="http://schemas.microsoft.com/office/powerpoint/2010/main" val="28619489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32698D3D-F64A-4B47-9E39-75D6C289443B}" type="datetimeFigureOut">
              <a:rPr kumimoji="1" lang="ja-JP" altLang="en-US" smtClean="0"/>
              <a:t>2023/1/18</a:t>
            </a:fld>
            <a:endParaRPr kumimoji="1" lang="ja-JP" altLang="en-US"/>
          </a:p>
        </p:txBody>
      </p:sp>
      <p:sp>
        <p:nvSpPr>
          <p:cNvPr id="5" name="フッター プレースホルダー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DDA21F48-C81B-4278-BC95-572E9ED96030}" type="slidenum">
              <a:rPr kumimoji="1" lang="ja-JP" altLang="en-US" smtClean="0"/>
              <a:t>‹#›</a:t>
            </a:fld>
            <a:endParaRPr kumimoji="1" lang="ja-JP" altLang="en-US"/>
          </a:p>
        </p:txBody>
      </p:sp>
    </p:spTree>
    <p:extLst>
      <p:ext uri="{BB962C8B-B14F-4D97-AF65-F5344CB8AC3E}">
        <p14:creationId xmlns:p14="http://schemas.microsoft.com/office/powerpoint/2010/main" val="99936632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900">
                <a:solidFill>
                  <a:schemeClr val="tx1">
                    <a:tint val="75000"/>
                  </a:schemeClr>
                </a:solidFill>
              </a:defRPr>
            </a:lvl1pPr>
          </a:lstStyle>
          <a:p>
            <a:fld id="{E4BA2E72-248F-41A0-BEBA-8284B9A0761A}" type="datetimeFigureOut">
              <a:rPr kumimoji="1" lang="ja-JP" altLang="en-US" smtClean="0"/>
              <a:t>2023/1/18</a:t>
            </a:fld>
            <a:endParaRPr kumimoji="1" lang="ja-JP" altLang="en-US"/>
          </a:p>
        </p:txBody>
      </p:sp>
      <p:sp>
        <p:nvSpPr>
          <p:cNvPr id="5" name="フッター プレースホルダー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900">
                <a:solidFill>
                  <a:schemeClr val="tx1">
                    <a:tint val="75000"/>
                  </a:schemeClr>
                </a:solidFill>
              </a:defRPr>
            </a:lvl1pPr>
          </a:lstStyle>
          <a:p>
            <a:fld id="{64CBB47F-EC15-4567-BD2A-79F2D4A7D67C}" type="slidenum">
              <a:rPr kumimoji="1" lang="ja-JP" altLang="en-US" smtClean="0"/>
              <a:t>‹#›</a:t>
            </a:fld>
            <a:endParaRPr kumimoji="1" lang="ja-JP" altLang="en-US"/>
          </a:p>
        </p:txBody>
      </p:sp>
    </p:spTree>
    <p:extLst>
      <p:ext uri="{BB962C8B-B14F-4D97-AF65-F5344CB8AC3E}">
        <p14:creationId xmlns:p14="http://schemas.microsoft.com/office/powerpoint/2010/main" val="339499774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685800" rtl="0" eaLnBrk="1" latinLnBrk="0" hangingPunct="1">
        <a:spcBef>
          <a:spcPct val="0"/>
        </a:spcBef>
        <a:buNone/>
        <a:defRPr kumimoji="1" sz="3300" kern="1200">
          <a:solidFill>
            <a:schemeClr val="tx1"/>
          </a:solidFill>
          <a:latin typeface="+mj-lt"/>
          <a:ea typeface="+mj-ea"/>
          <a:cs typeface="+mj-cs"/>
        </a:defRPr>
      </a:lvl1pPr>
    </p:titleStyle>
    <p:bodyStyle>
      <a:lvl1pPr marL="257175" indent="-257175" algn="l" defTabSz="6858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1pPr>
      <a:lvl2pPr marL="557213" indent="-214313" algn="l" defTabSz="685800" rtl="0" eaLnBrk="1" latinLnBrk="0" hangingPunct="1">
        <a:spcBef>
          <a:spcPct val="20000"/>
        </a:spcBef>
        <a:buFont typeface="Arial" panose="020B0604020202020204" pitchFamily="34" charset="0"/>
        <a:buChar char="–"/>
        <a:defRPr kumimoji="1" sz="2100" kern="1200">
          <a:solidFill>
            <a:schemeClr val="tx1"/>
          </a:solidFill>
          <a:latin typeface="+mn-lt"/>
          <a:ea typeface="+mn-ea"/>
          <a:cs typeface="+mn-cs"/>
        </a:defRPr>
      </a:lvl2pPr>
      <a:lvl3pPr marL="857250" indent="-171450" algn="l" defTabSz="685800" rtl="0" eaLnBrk="1" latinLnBrk="0" hangingPunct="1">
        <a:spcBef>
          <a:spcPct val="20000"/>
        </a:spcBef>
        <a:buFont typeface="Arial" panose="020B0604020202020204" pitchFamily="34" charset="0"/>
        <a:buChar char="•"/>
        <a:defRPr kumimoji="1" sz="1800" kern="1200">
          <a:solidFill>
            <a:schemeClr val="tx1"/>
          </a:solidFill>
          <a:latin typeface="+mn-lt"/>
          <a:ea typeface="+mn-ea"/>
          <a:cs typeface="+mn-cs"/>
        </a:defRPr>
      </a:lvl3pPr>
      <a:lvl4pPr marL="1200150" indent="-171450" algn="l" defTabSz="685800" rtl="0" eaLnBrk="1" latinLnBrk="0" hangingPunct="1">
        <a:spcBef>
          <a:spcPct val="20000"/>
        </a:spcBef>
        <a:buFont typeface="Arial" panose="020B0604020202020204" pitchFamily="34" charset="0"/>
        <a:buChar char="–"/>
        <a:defRPr kumimoji="1" sz="1500" kern="1200">
          <a:solidFill>
            <a:schemeClr val="tx1"/>
          </a:solidFill>
          <a:latin typeface="+mn-lt"/>
          <a:ea typeface="+mn-ea"/>
          <a:cs typeface="+mn-cs"/>
        </a:defRPr>
      </a:lvl4pPr>
      <a:lvl5pPr marL="1543050" indent="-171450" algn="l" defTabSz="685800" rtl="0" eaLnBrk="1" latinLnBrk="0" hangingPunct="1">
        <a:spcBef>
          <a:spcPct val="20000"/>
        </a:spcBef>
        <a:buFont typeface="Arial" panose="020B0604020202020204" pitchFamily="34" charset="0"/>
        <a:buChar char="»"/>
        <a:defRPr kumimoji="1" sz="1500" kern="1200">
          <a:solidFill>
            <a:schemeClr val="tx1"/>
          </a:solidFill>
          <a:latin typeface="+mn-lt"/>
          <a:ea typeface="+mn-ea"/>
          <a:cs typeface="+mn-cs"/>
        </a:defRPr>
      </a:lvl5pPr>
      <a:lvl6pPr marL="1885950" indent="-171450" algn="l" defTabSz="685800" rtl="0" eaLnBrk="1" latinLnBrk="0" hangingPunct="1">
        <a:spcBef>
          <a:spcPct val="20000"/>
        </a:spcBef>
        <a:buFont typeface="Arial" panose="020B0604020202020204" pitchFamily="34" charset="0"/>
        <a:buChar char="•"/>
        <a:defRPr kumimoji="1" sz="1500" kern="1200">
          <a:solidFill>
            <a:schemeClr val="tx1"/>
          </a:solidFill>
          <a:latin typeface="+mn-lt"/>
          <a:ea typeface="+mn-ea"/>
          <a:cs typeface="+mn-cs"/>
        </a:defRPr>
      </a:lvl6pPr>
      <a:lvl7pPr marL="2228850" indent="-171450" algn="l" defTabSz="685800" rtl="0" eaLnBrk="1" latinLnBrk="0" hangingPunct="1">
        <a:spcBef>
          <a:spcPct val="20000"/>
        </a:spcBef>
        <a:buFont typeface="Arial" panose="020B0604020202020204" pitchFamily="34" charset="0"/>
        <a:buChar char="•"/>
        <a:defRPr kumimoji="1" sz="1500" kern="1200">
          <a:solidFill>
            <a:schemeClr val="tx1"/>
          </a:solidFill>
          <a:latin typeface="+mn-lt"/>
          <a:ea typeface="+mn-ea"/>
          <a:cs typeface="+mn-cs"/>
        </a:defRPr>
      </a:lvl7pPr>
      <a:lvl8pPr marL="2571750" indent="-171450" algn="l" defTabSz="685800" rtl="0" eaLnBrk="1" latinLnBrk="0" hangingPunct="1">
        <a:spcBef>
          <a:spcPct val="20000"/>
        </a:spcBef>
        <a:buFont typeface="Arial" panose="020B0604020202020204" pitchFamily="34" charset="0"/>
        <a:buChar char="•"/>
        <a:defRPr kumimoji="1" sz="1500" kern="1200">
          <a:solidFill>
            <a:schemeClr val="tx1"/>
          </a:solidFill>
          <a:latin typeface="+mn-lt"/>
          <a:ea typeface="+mn-ea"/>
          <a:cs typeface="+mn-cs"/>
        </a:defRPr>
      </a:lvl8pPr>
      <a:lvl9pPr marL="2914650" indent="-171450" algn="l" defTabSz="685800" rtl="0" eaLnBrk="1" latinLnBrk="0" hangingPunct="1">
        <a:spcBef>
          <a:spcPct val="20000"/>
        </a:spcBef>
        <a:buFont typeface="Arial" panose="020B0604020202020204" pitchFamily="34" charset="0"/>
        <a:buChar char="•"/>
        <a:defRPr kumimoji="1" sz="1500" kern="1200">
          <a:solidFill>
            <a:schemeClr val="tx1"/>
          </a:solidFill>
          <a:latin typeface="+mn-lt"/>
          <a:ea typeface="+mn-ea"/>
          <a:cs typeface="+mn-cs"/>
        </a:defRPr>
      </a:lvl9pPr>
    </p:bodyStyle>
    <p:otherStyle>
      <a:defPPr>
        <a:defRPr lang="ja-JP"/>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3.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0" y="129715"/>
            <a:ext cx="9108504" cy="4896544"/>
          </a:xfrm>
          <a:prstGeom prst="rect">
            <a:avLst/>
          </a:prstGeom>
          <a:noFill/>
          <a:ln w="254000" cap="rnd" cmpd="sng">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正方形/長方形 4"/>
          <p:cNvSpPr/>
          <p:nvPr/>
        </p:nvSpPr>
        <p:spPr>
          <a:xfrm>
            <a:off x="35496" y="1563638"/>
            <a:ext cx="8136904" cy="1872208"/>
          </a:xfrm>
          <a:prstGeom prst="rect">
            <a:avLst/>
          </a:prstGeom>
          <a:solidFill>
            <a:schemeClr val="tx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タイトル 1"/>
          <p:cNvSpPr txBox="1">
            <a:spLocks/>
          </p:cNvSpPr>
          <p:nvPr/>
        </p:nvSpPr>
        <p:spPr>
          <a:xfrm>
            <a:off x="183976" y="1979717"/>
            <a:ext cx="7772400" cy="923330"/>
          </a:xfrm>
          <a:prstGeom prst="rect">
            <a:avLst/>
          </a:prstGeom>
        </p:spPr>
        <p:txBody>
          <a:bodyPr vert="horz" lIns="91440" tIns="45720" rIns="91440" bIns="45720" rtlCol="0" anchor="ctr">
            <a:sp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sz="5400" dirty="0" smtClean="0">
                <a:solidFill>
                  <a:schemeClr val="bg1"/>
                </a:solidFill>
                <a:latin typeface="+mj-ea"/>
              </a:rPr>
              <a:t>小論文の基本的な書き方</a:t>
            </a:r>
            <a:endParaRPr lang="ja-JP" altLang="en-US" sz="5400" dirty="0">
              <a:solidFill>
                <a:schemeClr val="bg1"/>
              </a:solidFill>
              <a:latin typeface="+mj-ea"/>
            </a:endParaRPr>
          </a:p>
        </p:txBody>
      </p:sp>
    </p:spTree>
    <p:extLst>
      <p:ext uri="{BB962C8B-B14F-4D97-AF65-F5344CB8AC3E}">
        <p14:creationId xmlns:p14="http://schemas.microsoft.com/office/powerpoint/2010/main" val="316054177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0" y="0"/>
            <a:ext cx="9144000" cy="1275606"/>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コンテンツ プレースホルダー 2"/>
          <p:cNvSpPr>
            <a:spLocks noGrp="1"/>
          </p:cNvSpPr>
          <p:nvPr>
            <p:ph idx="1"/>
          </p:nvPr>
        </p:nvSpPr>
        <p:spPr>
          <a:xfrm>
            <a:off x="457200" y="169751"/>
            <a:ext cx="8229600" cy="936104"/>
          </a:xfrm>
        </p:spPr>
        <p:txBody>
          <a:bodyPr>
            <a:noAutofit/>
          </a:bodyPr>
          <a:lstStyle/>
          <a:p>
            <a:pPr marL="0" indent="0">
              <a:buNone/>
            </a:pPr>
            <a:r>
              <a:rPr lang="ja-JP" altLang="en-US" sz="4800" dirty="0" smtClean="0">
                <a:solidFill>
                  <a:schemeClr val="bg1"/>
                </a:solidFill>
              </a:rPr>
              <a:t>序論</a:t>
            </a:r>
            <a:r>
              <a:rPr lang="ja-JP" altLang="en-US" sz="3600" dirty="0">
                <a:solidFill>
                  <a:schemeClr val="bg1"/>
                </a:solidFill>
              </a:rPr>
              <a:t>＜</a:t>
            </a:r>
            <a:r>
              <a:rPr lang="ja-JP" altLang="en-US" sz="3600" dirty="0" smtClean="0">
                <a:solidFill>
                  <a:schemeClr val="bg1"/>
                </a:solidFill>
              </a:rPr>
              <a:t>解答例</a:t>
            </a:r>
            <a:r>
              <a:rPr lang="ja-JP" altLang="en-US" sz="3600" dirty="0">
                <a:solidFill>
                  <a:schemeClr val="bg1"/>
                </a:solidFill>
              </a:rPr>
              <a:t>＞</a:t>
            </a:r>
            <a:endParaRPr lang="en-US" altLang="ja-JP" sz="3600" dirty="0">
              <a:solidFill>
                <a:schemeClr val="bg1"/>
              </a:solidFill>
            </a:endParaRPr>
          </a:p>
          <a:p>
            <a:pPr marL="0" indent="0">
              <a:buNone/>
            </a:pPr>
            <a:r>
              <a:rPr lang="ja-JP" altLang="en-US" dirty="0" smtClean="0"/>
              <a:t>　　　　　　　　　　　　</a:t>
            </a:r>
            <a:endParaRPr kumimoji="1" lang="ja-JP" altLang="en-US" dirty="0"/>
          </a:p>
        </p:txBody>
      </p:sp>
      <p:sp>
        <p:nvSpPr>
          <p:cNvPr id="6" name="コンテンツ プレースホルダー 2"/>
          <p:cNvSpPr txBox="1">
            <a:spLocks/>
          </p:cNvSpPr>
          <p:nvPr/>
        </p:nvSpPr>
        <p:spPr>
          <a:xfrm>
            <a:off x="457200" y="1468617"/>
            <a:ext cx="8229600" cy="1535181"/>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buFont typeface="Arial" panose="020B0604020202020204" pitchFamily="34" charset="0"/>
              <a:buNone/>
            </a:pPr>
            <a:r>
              <a:rPr lang="ja-JP" altLang="en-US" sz="4000" dirty="0" smtClean="0"/>
              <a:t>小学生が携帯電話を持つことに賛成である。</a:t>
            </a:r>
            <a:r>
              <a:rPr lang="ja-JP" altLang="en-US" sz="2400" dirty="0" smtClean="0"/>
              <a:t>　　　　</a:t>
            </a:r>
            <a:endParaRPr lang="ja-JP" altLang="en-US" sz="2400" dirty="0"/>
          </a:p>
        </p:txBody>
      </p:sp>
      <p:grpSp>
        <p:nvGrpSpPr>
          <p:cNvPr id="10" name="グループ化 9"/>
          <p:cNvGrpSpPr/>
          <p:nvPr/>
        </p:nvGrpSpPr>
        <p:grpSpPr>
          <a:xfrm>
            <a:off x="350066" y="3003798"/>
            <a:ext cx="8443867" cy="1913482"/>
            <a:chOff x="395536" y="4221088"/>
            <a:chExt cx="8443867" cy="1913482"/>
          </a:xfrm>
        </p:grpSpPr>
        <p:sp>
          <p:nvSpPr>
            <p:cNvPr id="8" name="角丸四角形 7"/>
            <p:cNvSpPr/>
            <p:nvPr/>
          </p:nvSpPr>
          <p:spPr>
            <a:xfrm>
              <a:off x="395536" y="4221088"/>
              <a:ext cx="8443867" cy="1913482"/>
            </a:xfrm>
            <a:prstGeom prst="roundRect">
              <a:avLst/>
            </a:prstGeom>
            <a:solidFill>
              <a:schemeClr val="bg1"/>
            </a:solidFill>
            <a:ln w="762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コンテンツ プレースホルダー 2"/>
            <p:cNvSpPr txBox="1">
              <a:spLocks/>
            </p:cNvSpPr>
            <p:nvPr/>
          </p:nvSpPr>
          <p:spPr>
            <a:xfrm>
              <a:off x="518864" y="4519661"/>
              <a:ext cx="8229600" cy="1364457"/>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buNone/>
              </a:pPr>
              <a:r>
                <a:rPr lang="ja-JP" altLang="en-US" sz="4000" dirty="0"/>
                <a:t>⇒</a:t>
              </a:r>
              <a:r>
                <a:rPr lang="ja-JP" altLang="en-US" sz="3600" dirty="0"/>
                <a:t>設問が</a:t>
              </a:r>
              <a:r>
                <a:rPr lang="ja-JP" altLang="en-US" sz="3600" b="1" dirty="0">
                  <a:solidFill>
                    <a:schemeClr val="accent1">
                      <a:lumMod val="75000"/>
                    </a:schemeClr>
                  </a:solidFill>
                </a:rPr>
                <a:t>賛否や二者択一</a:t>
              </a:r>
              <a:r>
                <a:rPr lang="ja-JP" altLang="en-US" sz="3600" dirty="0"/>
                <a:t>の場合は、</a:t>
              </a:r>
              <a:r>
                <a:rPr lang="ja-JP" altLang="en-US" sz="3600" dirty="0" smtClean="0"/>
                <a:t>序　</a:t>
              </a:r>
              <a:endParaRPr lang="en-US" altLang="ja-JP" sz="3600" dirty="0" smtClean="0"/>
            </a:p>
            <a:p>
              <a:pPr marL="0" indent="0">
                <a:buNone/>
              </a:pPr>
              <a:r>
                <a:rPr lang="ja-JP" altLang="en-US" sz="3600" dirty="0" smtClean="0"/>
                <a:t>論</a:t>
              </a:r>
              <a:r>
                <a:rPr lang="ja-JP" altLang="en-US" sz="3600" dirty="0"/>
                <a:t>で必ず自分の立場を示す。</a:t>
              </a:r>
              <a:endParaRPr lang="en-US" altLang="ja-JP" sz="1600" dirty="0" smtClean="0"/>
            </a:p>
            <a:p>
              <a:pPr marL="0" indent="0">
                <a:buFont typeface="Arial" panose="020B0604020202020204" pitchFamily="34" charset="0"/>
                <a:buNone/>
              </a:pPr>
              <a:r>
                <a:rPr lang="ja-JP" altLang="en-US" sz="2800" dirty="0" smtClean="0"/>
                <a:t>　　　　　　　　　　　</a:t>
              </a:r>
              <a:endParaRPr lang="en-US" altLang="ja-JP" sz="2800" dirty="0" smtClean="0"/>
            </a:p>
            <a:p>
              <a:pPr marL="0" indent="0">
                <a:buFont typeface="Arial" panose="020B0604020202020204" pitchFamily="34" charset="0"/>
                <a:buNone/>
              </a:pPr>
              <a:r>
                <a:rPr lang="ja-JP" altLang="en-US" dirty="0" smtClean="0"/>
                <a:t>　　　　　　　　　　　　</a:t>
              </a:r>
              <a:endParaRPr lang="ja-JP" altLang="en-US" dirty="0"/>
            </a:p>
          </p:txBody>
        </p:sp>
      </p:grpSp>
      <p:sp>
        <p:nvSpPr>
          <p:cNvPr id="11" name="角丸四角形 10"/>
          <p:cNvSpPr/>
          <p:nvPr/>
        </p:nvSpPr>
        <p:spPr>
          <a:xfrm>
            <a:off x="6768752" y="226807"/>
            <a:ext cx="2843808" cy="864096"/>
          </a:xfrm>
          <a:prstGeom prst="roundRect">
            <a:avLst>
              <a:gd name="adj" fmla="val 50000"/>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テキスト ボックス 11"/>
          <p:cNvSpPr txBox="1"/>
          <p:nvPr/>
        </p:nvSpPr>
        <p:spPr>
          <a:xfrm>
            <a:off x="6901229" y="453901"/>
            <a:ext cx="1991251" cy="400110"/>
          </a:xfrm>
          <a:prstGeom prst="rect">
            <a:avLst/>
          </a:prstGeom>
          <a:noFill/>
        </p:spPr>
        <p:txBody>
          <a:bodyPr wrap="none" rtlCol="0">
            <a:spAutoFit/>
          </a:bodyPr>
          <a:lstStyle/>
          <a:p>
            <a:r>
              <a:rPr lang="ja-JP" altLang="en-US" sz="2000" b="1" dirty="0" smtClean="0">
                <a:solidFill>
                  <a:schemeClr val="accent1">
                    <a:lumMod val="75000"/>
                  </a:schemeClr>
                </a:solidFill>
              </a:rPr>
              <a:t>賛否／二者択一</a:t>
            </a:r>
            <a:endParaRPr kumimoji="1" lang="ja-JP" altLang="en-US" sz="2000" b="1" dirty="0">
              <a:solidFill>
                <a:schemeClr val="accent1">
                  <a:lumMod val="75000"/>
                </a:schemeClr>
              </a:solidFill>
            </a:endParaRPr>
          </a:p>
        </p:txBody>
      </p:sp>
    </p:spTree>
    <p:extLst>
      <p:ext uri="{BB962C8B-B14F-4D97-AF65-F5344CB8AC3E}">
        <p14:creationId xmlns:p14="http://schemas.microsoft.com/office/powerpoint/2010/main" val="20209386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10"/>
                                        </p:tgtEl>
                                        <p:attrNameLst>
                                          <p:attrName>style.visibility</p:attrName>
                                        </p:attrNameLst>
                                      </p:cBhvr>
                                      <p:to>
                                        <p:strVal val="visible"/>
                                      </p:to>
                                    </p:set>
                                    <p:anim calcmode="lin" valueType="num">
                                      <p:cBhvr additive="base">
                                        <p:cTn id="7" dur="500" fill="hold"/>
                                        <p:tgtEl>
                                          <p:spTgt spid="10"/>
                                        </p:tgtEl>
                                        <p:attrNameLst>
                                          <p:attrName>ppt_x</p:attrName>
                                        </p:attrNameLst>
                                      </p:cBhvr>
                                      <p:tavLst>
                                        <p:tav tm="0">
                                          <p:val>
                                            <p:strVal val="0-#ppt_w/2"/>
                                          </p:val>
                                        </p:tav>
                                        <p:tav tm="100000">
                                          <p:val>
                                            <p:strVal val="#ppt_x"/>
                                          </p:val>
                                        </p:tav>
                                      </p:tavLst>
                                    </p:anim>
                                    <p:anim calcmode="lin" valueType="num">
                                      <p:cBhvr additive="base">
                                        <p:cTn id="8" dur="500" fill="hold"/>
                                        <p:tgtEl>
                                          <p:spTgt spid="10"/>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0" y="0"/>
            <a:ext cx="9144000" cy="1275606"/>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10" name="グループ化 9"/>
          <p:cNvGrpSpPr/>
          <p:nvPr/>
        </p:nvGrpSpPr>
        <p:grpSpPr>
          <a:xfrm>
            <a:off x="350066" y="3363837"/>
            <a:ext cx="8443867" cy="1559133"/>
            <a:chOff x="395536" y="4221088"/>
            <a:chExt cx="8443867" cy="1913482"/>
          </a:xfrm>
        </p:grpSpPr>
        <p:sp>
          <p:nvSpPr>
            <p:cNvPr id="8" name="角丸四角形 7"/>
            <p:cNvSpPr/>
            <p:nvPr/>
          </p:nvSpPr>
          <p:spPr>
            <a:xfrm>
              <a:off x="395536" y="4221088"/>
              <a:ext cx="8443867" cy="1913482"/>
            </a:xfrm>
            <a:prstGeom prst="roundRect">
              <a:avLst/>
            </a:prstGeom>
            <a:solidFill>
              <a:schemeClr val="bg1"/>
            </a:solidFill>
            <a:ln w="762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コンテンツ プレースホルダー 2"/>
            <p:cNvSpPr txBox="1">
              <a:spLocks/>
            </p:cNvSpPr>
            <p:nvPr/>
          </p:nvSpPr>
          <p:spPr>
            <a:xfrm>
              <a:off x="518864" y="4397836"/>
              <a:ext cx="8229600" cy="1364456"/>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buNone/>
              </a:pPr>
              <a:r>
                <a:rPr lang="ja-JP" altLang="en-US" sz="3600" dirty="0" smtClean="0"/>
                <a:t>⇒</a:t>
              </a:r>
              <a:r>
                <a:rPr lang="ja-JP" altLang="en-US" dirty="0"/>
                <a:t>序論で「賛成」の立場をとっているので、</a:t>
              </a:r>
              <a:r>
                <a:rPr lang="ja-JP" altLang="en-US" dirty="0" smtClean="0"/>
                <a:t>そう</a:t>
              </a:r>
              <a:endParaRPr lang="en-US" altLang="ja-JP" dirty="0" smtClean="0"/>
            </a:p>
            <a:p>
              <a:pPr marL="0" indent="0">
                <a:buNone/>
              </a:pPr>
              <a:r>
                <a:rPr lang="ja-JP" altLang="en-US" dirty="0" smtClean="0"/>
                <a:t>考える</a:t>
              </a:r>
              <a:r>
                <a:rPr lang="ja-JP" altLang="en-US" b="1" dirty="0">
                  <a:solidFill>
                    <a:schemeClr val="accent1">
                      <a:lumMod val="75000"/>
                    </a:schemeClr>
                  </a:solidFill>
                </a:rPr>
                <a:t>理由や根拠</a:t>
              </a:r>
              <a:r>
                <a:rPr lang="ja-JP" altLang="en-US" dirty="0"/>
                <a:t>を具体例を挙げて説明する。 </a:t>
              </a:r>
              <a:r>
                <a:rPr lang="ja-JP" altLang="en-US" sz="2800" dirty="0" smtClean="0"/>
                <a:t>　　　　　　　　　　　</a:t>
              </a:r>
              <a:endParaRPr lang="en-US" altLang="ja-JP" sz="2800" dirty="0" smtClean="0"/>
            </a:p>
            <a:p>
              <a:pPr marL="0" indent="0">
                <a:buFont typeface="Arial" panose="020B0604020202020204" pitchFamily="34" charset="0"/>
                <a:buNone/>
              </a:pPr>
              <a:r>
                <a:rPr lang="ja-JP" altLang="en-US" dirty="0" smtClean="0"/>
                <a:t>　　　　　　　　　　　　</a:t>
              </a:r>
              <a:endParaRPr lang="ja-JP" altLang="en-US" dirty="0"/>
            </a:p>
          </p:txBody>
        </p:sp>
      </p:grpSp>
      <p:sp>
        <p:nvSpPr>
          <p:cNvPr id="11" name="コンテンツ プレースホルダー 2"/>
          <p:cNvSpPr txBox="1">
            <a:spLocks/>
          </p:cNvSpPr>
          <p:nvPr/>
        </p:nvSpPr>
        <p:spPr>
          <a:xfrm>
            <a:off x="446856" y="169751"/>
            <a:ext cx="8229600" cy="936104"/>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buFont typeface="Arial" panose="020B0604020202020204" pitchFamily="34" charset="0"/>
              <a:buNone/>
            </a:pPr>
            <a:r>
              <a:rPr lang="ja-JP" altLang="en-US" sz="4800" smtClean="0">
                <a:solidFill>
                  <a:schemeClr val="bg1"/>
                </a:solidFill>
              </a:rPr>
              <a:t>本論</a:t>
            </a:r>
            <a:r>
              <a:rPr lang="ja-JP" altLang="en-US" sz="3600" smtClean="0">
                <a:solidFill>
                  <a:schemeClr val="bg1"/>
                </a:solidFill>
              </a:rPr>
              <a:t>＜解答例＞</a:t>
            </a:r>
            <a:endParaRPr lang="en-US" altLang="ja-JP" sz="3600" smtClean="0">
              <a:solidFill>
                <a:schemeClr val="bg1"/>
              </a:solidFill>
            </a:endParaRPr>
          </a:p>
          <a:p>
            <a:pPr marL="0" indent="0">
              <a:buFont typeface="Arial" panose="020B0604020202020204" pitchFamily="34" charset="0"/>
              <a:buNone/>
            </a:pPr>
            <a:r>
              <a:rPr lang="ja-JP" altLang="en-US" smtClean="0"/>
              <a:t>　　　　　　　　　　　　</a:t>
            </a:r>
            <a:endParaRPr lang="ja-JP" altLang="en-US" dirty="0"/>
          </a:p>
        </p:txBody>
      </p:sp>
      <p:sp>
        <p:nvSpPr>
          <p:cNvPr id="12" name="コンテンツ プレースホルダー 2"/>
          <p:cNvSpPr txBox="1">
            <a:spLocks/>
          </p:cNvSpPr>
          <p:nvPr/>
        </p:nvSpPr>
        <p:spPr>
          <a:xfrm>
            <a:off x="479592" y="1428939"/>
            <a:ext cx="8229600" cy="1574859"/>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buNone/>
            </a:pPr>
            <a:r>
              <a:rPr lang="en-US" altLang="ja-JP" sz="3600" dirty="0"/>
              <a:t>GPS</a:t>
            </a:r>
            <a:r>
              <a:rPr lang="ja-JP" altLang="en-US" sz="3600" dirty="0"/>
              <a:t>や防犯ブザーなどの機能がついているので、非常時に子供の安全を守ることができるから</a:t>
            </a:r>
            <a:r>
              <a:rPr lang="ja-JP" altLang="en-US" sz="3600" dirty="0" smtClean="0"/>
              <a:t>。</a:t>
            </a:r>
            <a:endParaRPr lang="en-US" altLang="ja-JP" sz="3600" dirty="0"/>
          </a:p>
        </p:txBody>
      </p:sp>
      <p:sp>
        <p:nvSpPr>
          <p:cNvPr id="13" name="角丸四角形 12"/>
          <p:cNvSpPr/>
          <p:nvPr/>
        </p:nvSpPr>
        <p:spPr>
          <a:xfrm>
            <a:off x="6768752" y="226807"/>
            <a:ext cx="2843808" cy="864096"/>
          </a:xfrm>
          <a:prstGeom prst="roundRect">
            <a:avLst>
              <a:gd name="adj" fmla="val 50000"/>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テキスト ボックス 13"/>
          <p:cNvSpPr txBox="1"/>
          <p:nvPr/>
        </p:nvSpPr>
        <p:spPr>
          <a:xfrm>
            <a:off x="6901229" y="453901"/>
            <a:ext cx="1991251" cy="400110"/>
          </a:xfrm>
          <a:prstGeom prst="rect">
            <a:avLst/>
          </a:prstGeom>
          <a:noFill/>
        </p:spPr>
        <p:txBody>
          <a:bodyPr wrap="none" rtlCol="0">
            <a:spAutoFit/>
          </a:bodyPr>
          <a:lstStyle/>
          <a:p>
            <a:r>
              <a:rPr lang="ja-JP" altLang="en-US" sz="2000" b="1" dirty="0" smtClean="0">
                <a:solidFill>
                  <a:schemeClr val="accent1">
                    <a:lumMod val="75000"/>
                  </a:schemeClr>
                </a:solidFill>
              </a:rPr>
              <a:t>賛否／二者択一</a:t>
            </a:r>
            <a:endParaRPr kumimoji="1" lang="ja-JP" altLang="en-US" sz="2000" b="1" dirty="0">
              <a:solidFill>
                <a:schemeClr val="accent1">
                  <a:lumMod val="75000"/>
                </a:schemeClr>
              </a:solidFill>
            </a:endParaRPr>
          </a:p>
        </p:txBody>
      </p:sp>
    </p:spTree>
    <p:extLst>
      <p:ext uri="{BB962C8B-B14F-4D97-AF65-F5344CB8AC3E}">
        <p14:creationId xmlns:p14="http://schemas.microsoft.com/office/powerpoint/2010/main" val="12967326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10"/>
                                        </p:tgtEl>
                                        <p:attrNameLst>
                                          <p:attrName>style.visibility</p:attrName>
                                        </p:attrNameLst>
                                      </p:cBhvr>
                                      <p:to>
                                        <p:strVal val="visible"/>
                                      </p:to>
                                    </p:set>
                                    <p:anim calcmode="lin" valueType="num">
                                      <p:cBhvr additive="base">
                                        <p:cTn id="7" dur="500" fill="hold"/>
                                        <p:tgtEl>
                                          <p:spTgt spid="10"/>
                                        </p:tgtEl>
                                        <p:attrNameLst>
                                          <p:attrName>ppt_x</p:attrName>
                                        </p:attrNameLst>
                                      </p:cBhvr>
                                      <p:tavLst>
                                        <p:tav tm="0">
                                          <p:val>
                                            <p:strVal val="0-#ppt_w/2"/>
                                          </p:val>
                                        </p:tav>
                                        <p:tav tm="100000">
                                          <p:val>
                                            <p:strVal val="#ppt_x"/>
                                          </p:val>
                                        </p:tav>
                                      </p:tavLst>
                                    </p:anim>
                                    <p:anim calcmode="lin" valueType="num">
                                      <p:cBhvr additive="base">
                                        <p:cTn id="8" dur="500" fill="hold"/>
                                        <p:tgtEl>
                                          <p:spTgt spid="10"/>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0" y="0"/>
            <a:ext cx="9144000" cy="1275606"/>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10" name="グループ化 9"/>
          <p:cNvGrpSpPr/>
          <p:nvPr/>
        </p:nvGrpSpPr>
        <p:grpSpPr>
          <a:xfrm>
            <a:off x="350066" y="3363837"/>
            <a:ext cx="8443867" cy="1559133"/>
            <a:chOff x="395536" y="4221088"/>
            <a:chExt cx="8443867" cy="1913482"/>
          </a:xfrm>
        </p:grpSpPr>
        <p:sp>
          <p:nvSpPr>
            <p:cNvPr id="8" name="角丸四角形 7"/>
            <p:cNvSpPr/>
            <p:nvPr/>
          </p:nvSpPr>
          <p:spPr>
            <a:xfrm>
              <a:off x="395536" y="4221088"/>
              <a:ext cx="8443867" cy="1913482"/>
            </a:xfrm>
            <a:prstGeom prst="roundRect">
              <a:avLst/>
            </a:prstGeom>
            <a:solidFill>
              <a:schemeClr val="bg1"/>
            </a:solidFill>
            <a:ln w="762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コンテンツ プレースホルダー 2"/>
            <p:cNvSpPr txBox="1">
              <a:spLocks/>
            </p:cNvSpPr>
            <p:nvPr/>
          </p:nvSpPr>
          <p:spPr>
            <a:xfrm>
              <a:off x="518864" y="4486210"/>
              <a:ext cx="8229600" cy="1364456"/>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buNone/>
              </a:pPr>
              <a:r>
                <a:rPr lang="ja-JP" altLang="en-US" sz="3600" dirty="0" smtClean="0"/>
                <a:t>⇒</a:t>
              </a:r>
              <a:r>
                <a:rPr lang="ja-JP" altLang="en-US" dirty="0"/>
                <a:t>序論で「賛成」の立場をとっているので、結論部分でも「賛成」の立場でまとめる。</a:t>
              </a:r>
              <a:r>
                <a:rPr lang="ja-JP" altLang="en-US" dirty="0" smtClean="0"/>
                <a:t> </a:t>
              </a:r>
              <a:r>
                <a:rPr lang="ja-JP" altLang="en-US" sz="2800" dirty="0" smtClean="0"/>
                <a:t>　　　　　　　　　　　</a:t>
              </a:r>
              <a:endParaRPr lang="en-US" altLang="ja-JP" sz="2800" dirty="0" smtClean="0"/>
            </a:p>
            <a:p>
              <a:pPr marL="0" indent="0">
                <a:buFont typeface="Arial" panose="020B0604020202020204" pitchFamily="34" charset="0"/>
                <a:buNone/>
              </a:pPr>
              <a:r>
                <a:rPr lang="ja-JP" altLang="en-US" dirty="0" smtClean="0"/>
                <a:t>　　　　　　　　　　　　</a:t>
              </a:r>
              <a:endParaRPr lang="ja-JP" altLang="en-US" dirty="0"/>
            </a:p>
          </p:txBody>
        </p:sp>
      </p:grpSp>
      <p:sp>
        <p:nvSpPr>
          <p:cNvPr id="13" name="コンテンツ プレースホルダー 2"/>
          <p:cNvSpPr>
            <a:spLocks noGrp="1"/>
          </p:cNvSpPr>
          <p:nvPr>
            <p:ph idx="1"/>
          </p:nvPr>
        </p:nvSpPr>
        <p:spPr>
          <a:xfrm>
            <a:off x="457199" y="169751"/>
            <a:ext cx="8229600" cy="936104"/>
          </a:xfrm>
        </p:spPr>
        <p:txBody>
          <a:bodyPr>
            <a:noAutofit/>
          </a:bodyPr>
          <a:lstStyle/>
          <a:p>
            <a:pPr marL="0" indent="0">
              <a:buNone/>
            </a:pPr>
            <a:r>
              <a:rPr lang="ja-JP" altLang="en-US" sz="4800" dirty="0" smtClean="0">
                <a:solidFill>
                  <a:schemeClr val="bg1"/>
                </a:solidFill>
              </a:rPr>
              <a:t>結論</a:t>
            </a:r>
            <a:r>
              <a:rPr lang="ja-JP" altLang="en-US" sz="3600" dirty="0">
                <a:solidFill>
                  <a:schemeClr val="bg1"/>
                </a:solidFill>
              </a:rPr>
              <a:t>＜</a:t>
            </a:r>
            <a:r>
              <a:rPr lang="ja-JP" altLang="en-US" sz="3600" dirty="0" smtClean="0">
                <a:solidFill>
                  <a:schemeClr val="bg1"/>
                </a:solidFill>
              </a:rPr>
              <a:t>解答例</a:t>
            </a:r>
            <a:r>
              <a:rPr lang="ja-JP" altLang="en-US" sz="3600" dirty="0">
                <a:solidFill>
                  <a:schemeClr val="bg1"/>
                </a:solidFill>
              </a:rPr>
              <a:t>＞</a:t>
            </a:r>
            <a:endParaRPr lang="en-US" altLang="ja-JP" sz="3600" dirty="0">
              <a:solidFill>
                <a:schemeClr val="bg1"/>
              </a:solidFill>
            </a:endParaRPr>
          </a:p>
          <a:p>
            <a:pPr marL="0" indent="0">
              <a:buNone/>
            </a:pPr>
            <a:r>
              <a:rPr lang="ja-JP" altLang="en-US" dirty="0" smtClean="0"/>
              <a:t>　　　　　　　　　　　　</a:t>
            </a:r>
            <a:endParaRPr kumimoji="1" lang="ja-JP" altLang="en-US" dirty="0"/>
          </a:p>
        </p:txBody>
      </p:sp>
      <p:sp>
        <p:nvSpPr>
          <p:cNvPr id="14" name="コンテンツ プレースホルダー 2"/>
          <p:cNvSpPr txBox="1">
            <a:spLocks/>
          </p:cNvSpPr>
          <p:nvPr/>
        </p:nvSpPr>
        <p:spPr>
          <a:xfrm>
            <a:off x="457200" y="1563638"/>
            <a:ext cx="8229600" cy="1296144"/>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buNone/>
            </a:pPr>
            <a:r>
              <a:rPr lang="ja-JP" altLang="en-US" sz="4000" dirty="0"/>
              <a:t>だから、小学生が携帯電話を持つことに賛成で</a:t>
            </a:r>
            <a:r>
              <a:rPr lang="ja-JP" altLang="en-US" sz="4000" dirty="0" smtClean="0"/>
              <a:t>ある。　　</a:t>
            </a:r>
            <a:endParaRPr lang="ja-JP" altLang="en-US" sz="4000" dirty="0"/>
          </a:p>
        </p:txBody>
      </p:sp>
      <p:sp>
        <p:nvSpPr>
          <p:cNvPr id="15" name="角丸四角形 14"/>
          <p:cNvSpPr/>
          <p:nvPr/>
        </p:nvSpPr>
        <p:spPr>
          <a:xfrm>
            <a:off x="6768752" y="226807"/>
            <a:ext cx="2843808" cy="864096"/>
          </a:xfrm>
          <a:prstGeom prst="roundRect">
            <a:avLst>
              <a:gd name="adj" fmla="val 50000"/>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テキスト ボックス 15"/>
          <p:cNvSpPr txBox="1"/>
          <p:nvPr/>
        </p:nvSpPr>
        <p:spPr>
          <a:xfrm>
            <a:off x="6901229" y="453901"/>
            <a:ext cx="1991251" cy="400110"/>
          </a:xfrm>
          <a:prstGeom prst="rect">
            <a:avLst/>
          </a:prstGeom>
          <a:noFill/>
        </p:spPr>
        <p:txBody>
          <a:bodyPr wrap="none" rtlCol="0">
            <a:spAutoFit/>
          </a:bodyPr>
          <a:lstStyle/>
          <a:p>
            <a:r>
              <a:rPr lang="ja-JP" altLang="en-US" sz="2000" b="1" dirty="0" smtClean="0">
                <a:solidFill>
                  <a:schemeClr val="accent1">
                    <a:lumMod val="75000"/>
                  </a:schemeClr>
                </a:solidFill>
              </a:rPr>
              <a:t>賛否／二者択一</a:t>
            </a:r>
            <a:endParaRPr kumimoji="1" lang="ja-JP" altLang="en-US" sz="2000" b="1" dirty="0">
              <a:solidFill>
                <a:schemeClr val="accent1">
                  <a:lumMod val="75000"/>
                </a:schemeClr>
              </a:solidFill>
            </a:endParaRPr>
          </a:p>
        </p:txBody>
      </p:sp>
    </p:spTree>
    <p:extLst>
      <p:ext uri="{BB962C8B-B14F-4D97-AF65-F5344CB8AC3E}">
        <p14:creationId xmlns:p14="http://schemas.microsoft.com/office/powerpoint/2010/main" val="19715079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10"/>
                                        </p:tgtEl>
                                        <p:attrNameLst>
                                          <p:attrName>style.visibility</p:attrName>
                                        </p:attrNameLst>
                                      </p:cBhvr>
                                      <p:to>
                                        <p:strVal val="visible"/>
                                      </p:to>
                                    </p:set>
                                    <p:anim calcmode="lin" valueType="num">
                                      <p:cBhvr additive="base">
                                        <p:cTn id="7" dur="500" fill="hold"/>
                                        <p:tgtEl>
                                          <p:spTgt spid="10"/>
                                        </p:tgtEl>
                                        <p:attrNameLst>
                                          <p:attrName>ppt_x</p:attrName>
                                        </p:attrNameLst>
                                      </p:cBhvr>
                                      <p:tavLst>
                                        <p:tav tm="0">
                                          <p:val>
                                            <p:strVal val="0-#ppt_w/2"/>
                                          </p:val>
                                        </p:tav>
                                        <p:tav tm="100000">
                                          <p:val>
                                            <p:strVal val="#ppt_x"/>
                                          </p:val>
                                        </p:tav>
                                      </p:tavLst>
                                    </p:anim>
                                    <p:anim calcmode="lin" valueType="num">
                                      <p:cBhvr additive="base">
                                        <p:cTn id="8" dur="500" fill="hold"/>
                                        <p:tgtEl>
                                          <p:spTgt spid="10"/>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0" y="0"/>
            <a:ext cx="9144000" cy="1275606"/>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10" name="グループ化 9"/>
          <p:cNvGrpSpPr/>
          <p:nvPr/>
        </p:nvGrpSpPr>
        <p:grpSpPr>
          <a:xfrm>
            <a:off x="350066" y="3579862"/>
            <a:ext cx="8443867" cy="1343108"/>
            <a:chOff x="395536" y="4221088"/>
            <a:chExt cx="8443867" cy="1913482"/>
          </a:xfrm>
        </p:grpSpPr>
        <p:sp>
          <p:nvSpPr>
            <p:cNvPr id="8" name="角丸四角形 7"/>
            <p:cNvSpPr/>
            <p:nvPr/>
          </p:nvSpPr>
          <p:spPr>
            <a:xfrm>
              <a:off x="395536" y="4221088"/>
              <a:ext cx="8443867" cy="1913482"/>
            </a:xfrm>
            <a:prstGeom prst="roundRect">
              <a:avLst/>
            </a:prstGeom>
            <a:solidFill>
              <a:schemeClr val="bg1"/>
            </a:solidFill>
            <a:ln w="762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コンテンツ プレースホルダー 2"/>
            <p:cNvSpPr txBox="1">
              <a:spLocks/>
            </p:cNvSpPr>
            <p:nvPr/>
          </p:nvSpPr>
          <p:spPr>
            <a:xfrm>
              <a:off x="518864" y="4323675"/>
              <a:ext cx="8229600" cy="1364457"/>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buNone/>
              </a:pPr>
              <a:r>
                <a:rPr lang="ja-JP" altLang="en-US" sz="3600" dirty="0"/>
                <a:t>⇒</a:t>
              </a:r>
              <a:r>
                <a:rPr lang="ja-JP" altLang="en-US" dirty="0"/>
                <a:t>「今後どうしたらよいかについて」を加えると結論がより深まる</a:t>
              </a:r>
              <a:r>
                <a:rPr lang="ja-JP" altLang="en-US" dirty="0" smtClean="0"/>
                <a:t>。</a:t>
              </a:r>
              <a:endParaRPr lang="en-US" altLang="ja-JP" sz="2400" dirty="0" smtClean="0"/>
            </a:p>
          </p:txBody>
        </p:sp>
      </p:grpSp>
      <p:sp>
        <p:nvSpPr>
          <p:cNvPr id="14" name="コンテンツ プレースホルダー 2"/>
          <p:cNvSpPr txBox="1">
            <a:spLocks/>
          </p:cNvSpPr>
          <p:nvPr/>
        </p:nvSpPr>
        <p:spPr>
          <a:xfrm>
            <a:off x="457200" y="1347614"/>
            <a:ext cx="8229600" cy="1296144"/>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buNone/>
            </a:pPr>
            <a:r>
              <a:rPr lang="ja-JP" altLang="en-US" dirty="0">
                <a:solidFill>
                  <a:schemeClr val="bg1">
                    <a:lumMod val="65000"/>
                  </a:schemeClr>
                </a:solidFill>
              </a:rPr>
              <a:t>だから、小学生が携帯電話を持つことに賛成で</a:t>
            </a:r>
            <a:r>
              <a:rPr lang="ja-JP" altLang="en-US" dirty="0" smtClean="0">
                <a:solidFill>
                  <a:schemeClr val="bg1">
                    <a:lumMod val="65000"/>
                  </a:schemeClr>
                </a:solidFill>
              </a:rPr>
              <a:t>ある。</a:t>
            </a:r>
            <a:r>
              <a:rPr lang="ja-JP" altLang="en-US" dirty="0"/>
              <a:t>子供の使い方について不安を持つ人もいるが、親がしっかり管理すれば、携帯電話は子供の安全を守る道具になる</a:t>
            </a:r>
            <a:r>
              <a:rPr lang="ja-JP" altLang="en-US" dirty="0" smtClean="0"/>
              <a:t>。</a:t>
            </a:r>
            <a:endParaRPr lang="en-US" altLang="ja-JP" dirty="0"/>
          </a:p>
        </p:txBody>
      </p:sp>
      <p:sp>
        <p:nvSpPr>
          <p:cNvPr id="11" name="コンテンツ プレースホルダー 2"/>
          <p:cNvSpPr txBox="1">
            <a:spLocks/>
          </p:cNvSpPr>
          <p:nvPr/>
        </p:nvSpPr>
        <p:spPr>
          <a:xfrm>
            <a:off x="446856" y="195486"/>
            <a:ext cx="8229600" cy="936104"/>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buFont typeface="Arial" panose="020B0604020202020204" pitchFamily="34" charset="0"/>
              <a:buNone/>
            </a:pPr>
            <a:r>
              <a:rPr lang="ja-JP" altLang="en-US" sz="4800" dirty="0" smtClean="0">
                <a:solidFill>
                  <a:schemeClr val="bg1"/>
                </a:solidFill>
              </a:rPr>
              <a:t>結論</a:t>
            </a:r>
            <a:r>
              <a:rPr lang="ja-JP" altLang="en-US" sz="4000" dirty="0" smtClean="0">
                <a:solidFill>
                  <a:schemeClr val="bg1"/>
                </a:solidFill>
              </a:rPr>
              <a:t>＋</a:t>
            </a:r>
            <a:r>
              <a:rPr lang="en-US" altLang="ja-JP" sz="5400" dirty="0" smtClean="0">
                <a:solidFill>
                  <a:schemeClr val="bg1"/>
                </a:solidFill>
              </a:rPr>
              <a:t>α</a:t>
            </a:r>
            <a:r>
              <a:rPr lang="ja-JP" altLang="en-US" sz="3600" dirty="0" smtClean="0">
                <a:solidFill>
                  <a:schemeClr val="bg1"/>
                </a:solidFill>
              </a:rPr>
              <a:t>＜解答例＞</a:t>
            </a:r>
            <a:endParaRPr lang="en-US" altLang="ja-JP" sz="3600" dirty="0" smtClean="0">
              <a:solidFill>
                <a:schemeClr val="bg1"/>
              </a:solidFill>
            </a:endParaRPr>
          </a:p>
          <a:p>
            <a:pPr marL="0" indent="0">
              <a:buFont typeface="Arial" panose="020B0604020202020204" pitchFamily="34" charset="0"/>
              <a:buNone/>
            </a:pPr>
            <a:r>
              <a:rPr lang="ja-JP" altLang="en-US" dirty="0" smtClean="0"/>
              <a:t>　　　　　　　　　　　　</a:t>
            </a:r>
            <a:endParaRPr lang="ja-JP" altLang="en-US" dirty="0"/>
          </a:p>
        </p:txBody>
      </p:sp>
      <p:sp>
        <p:nvSpPr>
          <p:cNvPr id="12" name="角丸四角形 11"/>
          <p:cNvSpPr/>
          <p:nvPr/>
        </p:nvSpPr>
        <p:spPr>
          <a:xfrm>
            <a:off x="6768752" y="226807"/>
            <a:ext cx="2843808" cy="864096"/>
          </a:xfrm>
          <a:prstGeom prst="roundRect">
            <a:avLst>
              <a:gd name="adj" fmla="val 50000"/>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テキスト ボックス 14"/>
          <p:cNvSpPr txBox="1"/>
          <p:nvPr/>
        </p:nvSpPr>
        <p:spPr>
          <a:xfrm>
            <a:off x="6901229" y="453901"/>
            <a:ext cx="1991251" cy="400110"/>
          </a:xfrm>
          <a:prstGeom prst="rect">
            <a:avLst/>
          </a:prstGeom>
          <a:noFill/>
        </p:spPr>
        <p:txBody>
          <a:bodyPr wrap="none" rtlCol="0">
            <a:spAutoFit/>
          </a:bodyPr>
          <a:lstStyle/>
          <a:p>
            <a:r>
              <a:rPr lang="ja-JP" altLang="en-US" sz="2000" b="1" dirty="0" smtClean="0">
                <a:solidFill>
                  <a:schemeClr val="accent1">
                    <a:lumMod val="75000"/>
                  </a:schemeClr>
                </a:solidFill>
              </a:rPr>
              <a:t>賛否／二者択一</a:t>
            </a:r>
            <a:endParaRPr kumimoji="1" lang="ja-JP" altLang="en-US" sz="2000" b="1" dirty="0">
              <a:solidFill>
                <a:schemeClr val="accent1">
                  <a:lumMod val="75000"/>
                </a:schemeClr>
              </a:solidFill>
            </a:endParaRPr>
          </a:p>
        </p:txBody>
      </p:sp>
    </p:spTree>
    <p:extLst>
      <p:ext uri="{BB962C8B-B14F-4D97-AF65-F5344CB8AC3E}">
        <p14:creationId xmlns:p14="http://schemas.microsoft.com/office/powerpoint/2010/main" val="197438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10"/>
                                        </p:tgtEl>
                                        <p:attrNameLst>
                                          <p:attrName>style.visibility</p:attrName>
                                        </p:attrNameLst>
                                      </p:cBhvr>
                                      <p:to>
                                        <p:strVal val="visible"/>
                                      </p:to>
                                    </p:set>
                                    <p:anim calcmode="lin" valueType="num">
                                      <p:cBhvr additive="base">
                                        <p:cTn id="7" dur="500" fill="hold"/>
                                        <p:tgtEl>
                                          <p:spTgt spid="10"/>
                                        </p:tgtEl>
                                        <p:attrNameLst>
                                          <p:attrName>ppt_x</p:attrName>
                                        </p:attrNameLst>
                                      </p:cBhvr>
                                      <p:tavLst>
                                        <p:tav tm="0">
                                          <p:val>
                                            <p:strVal val="0-#ppt_w/2"/>
                                          </p:val>
                                        </p:tav>
                                        <p:tav tm="100000">
                                          <p:val>
                                            <p:strVal val="#ppt_x"/>
                                          </p:val>
                                        </p:tav>
                                      </p:tavLst>
                                    </p:anim>
                                    <p:anim calcmode="lin" valueType="num">
                                      <p:cBhvr additive="base">
                                        <p:cTn id="8" dur="500" fill="hold"/>
                                        <p:tgtEl>
                                          <p:spTgt spid="10"/>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正方形/長方形 11"/>
          <p:cNvSpPr/>
          <p:nvPr/>
        </p:nvSpPr>
        <p:spPr>
          <a:xfrm flipH="1">
            <a:off x="4788024" y="947137"/>
            <a:ext cx="131465" cy="2908401"/>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正方形/長方形 3"/>
          <p:cNvSpPr/>
          <p:nvPr/>
        </p:nvSpPr>
        <p:spPr>
          <a:xfrm>
            <a:off x="1691683" y="195486"/>
            <a:ext cx="7056781" cy="776376"/>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3600" dirty="0" smtClean="0"/>
              <a:t>賛否</a:t>
            </a:r>
            <a:r>
              <a:rPr kumimoji="1" lang="ja-JP" altLang="en-US" sz="3600" dirty="0" smtClean="0"/>
              <a:t>／二者択一</a:t>
            </a:r>
            <a:endParaRPr kumimoji="1" lang="ja-JP" altLang="en-US" sz="2000" dirty="0"/>
          </a:p>
        </p:txBody>
      </p:sp>
      <p:sp>
        <p:nvSpPr>
          <p:cNvPr id="5" name="正方形/長方形 4"/>
          <p:cNvSpPr/>
          <p:nvPr/>
        </p:nvSpPr>
        <p:spPr>
          <a:xfrm>
            <a:off x="1691680" y="1461651"/>
            <a:ext cx="7056783" cy="720080"/>
          </a:xfrm>
          <a:prstGeom prst="rect">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2400" dirty="0">
                <a:solidFill>
                  <a:schemeClr val="tx1"/>
                </a:solidFill>
              </a:rPr>
              <a:t>　</a:t>
            </a:r>
            <a:r>
              <a:rPr lang="ja-JP" altLang="en-US" sz="2400" dirty="0" smtClean="0">
                <a:solidFill>
                  <a:schemeClr val="tx1"/>
                </a:solidFill>
              </a:rPr>
              <a:t>　　　　　  </a:t>
            </a:r>
            <a:r>
              <a:rPr kumimoji="1" lang="ja-JP" altLang="en-US" sz="2800" dirty="0" smtClean="0">
                <a:solidFill>
                  <a:schemeClr val="tx1"/>
                </a:solidFill>
              </a:rPr>
              <a:t>序論：　自分の意見</a:t>
            </a:r>
            <a:endParaRPr kumimoji="1" lang="ja-JP" altLang="en-US" sz="2400" dirty="0">
              <a:solidFill>
                <a:schemeClr val="tx1"/>
              </a:solidFill>
            </a:endParaRPr>
          </a:p>
        </p:txBody>
      </p:sp>
      <p:sp>
        <p:nvSpPr>
          <p:cNvPr id="6" name="正方形/長方形 5"/>
          <p:cNvSpPr/>
          <p:nvPr/>
        </p:nvSpPr>
        <p:spPr>
          <a:xfrm>
            <a:off x="1691680" y="2512110"/>
            <a:ext cx="7056783" cy="720080"/>
          </a:xfrm>
          <a:prstGeom prst="rect">
            <a:avLst/>
          </a:prstGeom>
          <a:solidFill>
            <a:schemeClr val="tx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3200" dirty="0" smtClean="0">
                <a:solidFill>
                  <a:schemeClr val="tx1"/>
                </a:solidFill>
              </a:rPr>
              <a:t>　　　　　</a:t>
            </a:r>
            <a:r>
              <a:rPr kumimoji="1" lang="ja-JP" altLang="en-US" sz="2800" dirty="0" smtClean="0">
                <a:solidFill>
                  <a:schemeClr val="tx1"/>
                </a:solidFill>
              </a:rPr>
              <a:t>本論：　具体例</a:t>
            </a:r>
            <a:endParaRPr kumimoji="1" lang="ja-JP" altLang="en-US" sz="3200" dirty="0">
              <a:solidFill>
                <a:schemeClr val="tx1"/>
              </a:solidFill>
            </a:endParaRPr>
          </a:p>
        </p:txBody>
      </p:sp>
      <p:sp>
        <p:nvSpPr>
          <p:cNvPr id="7" name="正方形/長方形 6"/>
          <p:cNvSpPr/>
          <p:nvPr/>
        </p:nvSpPr>
        <p:spPr>
          <a:xfrm>
            <a:off x="1691681" y="3520224"/>
            <a:ext cx="7056783" cy="720079"/>
          </a:xfrm>
          <a:prstGeom prst="rect">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800" dirty="0" smtClean="0"/>
              <a:t>　</a:t>
            </a:r>
            <a:r>
              <a:rPr kumimoji="1" lang="ja-JP" altLang="en-US" sz="2800" dirty="0" smtClean="0">
                <a:solidFill>
                  <a:schemeClr val="tx1"/>
                </a:solidFill>
              </a:rPr>
              <a:t>結論：　自分の意見の再提示</a:t>
            </a:r>
            <a:endParaRPr kumimoji="1" lang="en-US" altLang="ja-JP" sz="2800" dirty="0" smtClean="0">
              <a:solidFill>
                <a:schemeClr val="tx1"/>
              </a:solidFill>
            </a:endParaRPr>
          </a:p>
        </p:txBody>
      </p:sp>
      <p:sp>
        <p:nvSpPr>
          <p:cNvPr id="8" name="正方形/長方形 7"/>
          <p:cNvSpPr/>
          <p:nvPr/>
        </p:nvSpPr>
        <p:spPr>
          <a:xfrm>
            <a:off x="1043608" y="1439457"/>
            <a:ext cx="432048" cy="3520925"/>
          </a:xfrm>
          <a:prstGeom prst="rect">
            <a:avLst/>
          </a:prstGeom>
          <a:no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rPr>
              <a:t>文章の展開</a:t>
            </a:r>
            <a:endParaRPr kumimoji="1" lang="ja-JP" altLang="en-US" dirty="0">
              <a:solidFill>
                <a:schemeClr val="tx1"/>
              </a:solidFill>
            </a:endParaRPr>
          </a:p>
        </p:txBody>
      </p:sp>
      <p:sp>
        <p:nvSpPr>
          <p:cNvPr id="9" name="正方形/長方形 8"/>
          <p:cNvSpPr/>
          <p:nvPr/>
        </p:nvSpPr>
        <p:spPr>
          <a:xfrm>
            <a:off x="1691680" y="4240303"/>
            <a:ext cx="7056784" cy="720079"/>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800" dirty="0" smtClean="0"/>
              <a:t>    </a:t>
            </a:r>
            <a:r>
              <a:rPr lang="ja-JP" altLang="en-US" sz="2800" dirty="0"/>
              <a:t> </a:t>
            </a:r>
            <a:r>
              <a:rPr lang="en-US" altLang="ja-JP" sz="4000" dirty="0" smtClean="0"/>
              <a:t>+α</a:t>
            </a:r>
            <a:r>
              <a:rPr lang="ja-JP" altLang="en-US" sz="2800" dirty="0" smtClean="0"/>
              <a:t>：　今後どうしたらよいか</a:t>
            </a:r>
            <a:endParaRPr lang="ja-JP" altLang="en-US" sz="2800" dirty="0"/>
          </a:p>
        </p:txBody>
      </p:sp>
      <p:sp>
        <p:nvSpPr>
          <p:cNvPr id="10" name="正方形/長方形 9"/>
          <p:cNvSpPr/>
          <p:nvPr/>
        </p:nvSpPr>
        <p:spPr>
          <a:xfrm>
            <a:off x="1043608" y="220211"/>
            <a:ext cx="432048" cy="726926"/>
          </a:xfrm>
          <a:prstGeom prst="rect">
            <a:avLst/>
          </a:prstGeom>
          <a:solidFill>
            <a:schemeClr val="bg1"/>
          </a:solid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dirty="0" smtClean="0">
                <a:solidFill>
                  <a:schemeClr val="tx1"/>
                </a:solidFill>
              </a:rPr>
              <a:t>設問</a:t>
            </a:r>
            <a:endParaRPr kumimoji="1" lang="ja-JP" altLang="en-US" sz="1600" dirty="0">
              <a:solidFill>
                <a:schemeClr val="tx1"/>
              </a:solidFill>
            </a:endParaRPr>
          </a:p>
        </p:txBody>
      </p:sp>
      <p:sp>
        <p:nvSpPr>
          <p:cNvPr id="15" name="正方形/長方形 14"/>
          <p:cNvSpPr/>
          <p:nvPr/>
        </p:nvSpPr>
        <p:spPr>
          <a:xfrm>
            <a:off x="0" y="0"/>
            <a:ext cx="683568" cy="51435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 name="テキスト ボックス 16"/>
          <p:cNvSpPr txBox="1"/>
          <p:nvPr/>
        </p:nvSpPr>
        <p:spPr>
          <a:xfrm>
            <a:off x="34007" y="2012622"/>
            <a:ext cx="615553" cy="1100622"/>
          </a:xfrm>
          <a:prstGeom prst="rect">
            <a:avLst/>
          </a:prstGeom>
          <a:noFill/>
        </p:spPr>
        <p:txBody>
          <a:bodyPr vert="eaVert" wrap="none" rtlCol="0">
            <a:spAutoFit/>
          </a:bodyPr>
          <a:lstStyle/>
          <a:p>
            <a:r>
              <a:rPr kumimoji="1" lang="ja-JP" altLang="en-US" sz="2800" b="1" dirty="0" smtClean="0">
                <a:solidFill>
                  <a:schemeClr val="bg1"/>
                </a:solidFill>
              </a:rPr>
              <a:t>まとめ</a:t>
            </a:r>
            <a:endParaRPr kumimoji="1" lang="ja-JP" altLang="en-US" sz="2800" b="1" dirty="0">
              <a:solidFill>
                <a:schemeClr val="bg1"/>
              </a:solidFill>
            </a:endParaRPr>
          </a:p>
        </p:txBody>
      </p:sp>
    </p:spTree>
    <p:extLst>
      <p:ext uri="{BB962C8B-B14F-4D97-AF65-F5344CB8AC3E}">
        <p14:creationId xmlns:p14="http://schemas.microsoft.com/office/powerpoint/2010/main" val="90423078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2141731" y="735546"/>
            <a:ext cx="5292586" cy="911453"/>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defTabSz="685800"/>
            <a:r>
              <a:rPr lang="ja-JP" altLang="en-US" dirty="0">
                <a:solidFill>
                  <a:prstClr val="white"/>
                </a:solidFill>
                <a:latin typeface="Calibri"/>
                <a:ea typeface="ＭＳ Ｐゴシック" panose="020B0600070205080204" pitchFamily="50" charset="-128"/>
              </a:rPr>
              <a:t>小学生が携帯電話を持つことについて、あなたは賛成ですか、反対ですか。</a:t>
            </a:r>
          </a:p>
        </p:txBody>
      </p:sp>
      <p:sp>
        <p:nvSpPr>
          <p:cNvPr id="7" name="正方形/長方形 6"/>
          <p:cNvSpPr/>
          <p:nvPr/>
        </p:nvSpPr>
        <p:spPr>
          <a:xfrm>
            <a:off x="2139144" y="1815666"/>
            <a:ext cx="5292587" cy="540060"/>
          </a:xfrm>
          <a:prstGeom prst="rect">
            <a:avLst/>
          </a:prstGeom>
          <a:noFill/>
          <a:ln>
            <a:solidFill>
              <a:schemeClr val="accent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defTabSz="685800"/>
            <a:r>
              <a:rPr lang="ja-JP" altLang="en-US" sz="1200" dirty="0">
                <a:solidFill>
                  <a:prstClr val="black"/>
                </a:solidFill>
                <a:latin typeface="Calibri"/>
                <a:ea typeface="ＭＳ Ｐゴシック" panose="020B0600070205080204" pitchFamily="50" charset="-128"/>
              </a:rPr>
              <a:t>序論：　自分の意見</a:t>
            </a:r>
            <a:endParaRPr lang="en-US" altLang="ja-JP" sz="1200" dirty="0">
              <a:solidFill>
                <a:prstClr val="black"/>
              </a:solidFill>
              <a:latin typeface="Calibri"/>
              <a:ea typeface="ＭＳ Ｐゴシック" panose="020B0600070205080204" pitchFamily="50" charset="-128"/>
            </a:endParaRPr>
          </a:p>
          <a:p>
            <a:pPr defTabSz="685800"/>
            <a:r>
              <a:rPr lang="ja-JP" altLang="en-US" sz="1200" b="1" dirty="0">
                <a:solidFill>
                  <a:srgbClr val="1F497D"/>
                </a:solidFill>
                <a:latin typeface="Calibri"/>
                <a:ea typeface="ＭＳ Ｐゴシック" panose="020B0600070205080204" pitchFamily="50" charset="-128"/>
              </a:rPr>
              <a:t>小学生が携帯電話を持つことに賛成である。</a:t>
            </a:r>
          </a:p>
          <a:p>
            <a:pPr defTabSz="685800"/>
            <a:endParaRPr lang="ja-JP" altLang="en-US" sz="1200" dirty="0">
              <a:solidFill>
                <a:prstClr val="black"/>
              </a:solidFill>
              <a:latin typeface="Calibri"/>
              <a:ea typeface="ＭＳ Ｐゴシック" panose="020B0600070205080204" pitchFamily="50" charset="-128"/>
            </a:endParaRPr>
          </a:p>
        </p:txBody>
      </p:sp>
      <p:sp>
        <p:nvSpPr>
          <p:cNvPr id="10" name="正方形/長方形 9"/>
          <p:cNvSpPr/>
          <p:nvPr/>
        </p:nvSpPr>
        <p:spPr>
          <a:xfrm>
            <a:off x="2139143" y="2463738"/>
            <a:ext cx="5292587" cy="918102"/>
          </a:xfrm>
          <a:prstGeom prst="rect">
            <a:avLst/>
          </a:prstGeom>
          <a:noFill/>
          <a:ln>
            <a:solidFill>
              <a:schemeClr val="accent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defTabSz="685800"/>
            <a:r>
              <a:rPr lang="ja-JP" altLang="en-US" sz="1200" dirty="0">
                <a:solidFill>
                  <a:prstClr val="black"/>
                </a:solidFill>
                <a:latin typeface="Calibri"/>
                <a:ea typeface="ＭＳ Ｐゴシック" panose="020B0600070205080204" pitchFamily="50" charset="-128"/>
              </a:rPr>
              <a:t>本論：　具体例</a:t>
            </a:r>
            <a:endParaRPr lang="en-US" altLang="ja-JP" sz="1200" dirty="0">
              <a:solidFill>
                <a:prstClr val="black"/>
              </a:solidFill>
              <a:latin typeface="Calibri"/>
              <a:ea typeface="ＭＳ Ｐゴシック" panose="020B0600070205080204" pitchFamily="50" charset="-128"/>
            </a:endParaRPr>
          </a:p>
          <a:p>
            <a:pPr defTabSz="685800"/>
            <a:r>
              <a:rPr lang="en-US" altLang="ja-JP" sz="1200" b="1" dirty="0">
                <a:solidFill>
                  <a:srgbClr val="1F497D"/>
                </a:solidFill>
                <a:latin typeface="Calibri"/>
                <a:ea typeface="ＭＳ Ｐゴシック" panose="020B0600070205080204" pitchFamily="50" charset="-128"/>
              </a:rPr>
              <a:t>GPS</a:t>
            </a:r>
            <a:r>
              <a:rPr lang="ja-JP" altLang="en-US" sz="1200" b="1" dirty="0">
                <a:solidFill>
                  <a:srgbClr val="1F497D"/>
                </a:solidFill>
                <a:latin typeface="Calibri"/>
                <a:ea typeface="ＭＳ Ｐゴシック" panose="020B0600070205080204" pitchFamily="50" charset="-128"/>
              </a:rPr>
              <a:t>や防犯ブザーなどの機能がついているので、非常時に子供の安全を守ることができるから。</a:t>
            </a:r>
          </a:p>
          <a:p>
            <a:pPr defTabSz="685800"/>
            <a:endParaRPr lang="ja-JP" altLang="en-US" sz="1200" dirty="0">
              <a:solidFill>
                <a:prstClr val="black"/>
              </a:solidFill>
              <a:latin typeface="Calibri"/>
              <a:ea typeface="ＭＳ Ｐゴシック" panose="020B0600070205080204" pitchFamily="50" charset="-128"/>
            </a:endParaRPr>
          </a:p>
        </p:txBody>
      </p:sp>
      <p:sp>
        <p:nvSpPr>
          <p:cNvPr id="11" name="正方形/長方形 10"/>
          <p:cNvSpPr/>
          <p:nvPr/>
        </p:nvSpPr>
        <p:spPr>
          <a:xfrm>
            <a:off x="2141731" y="3489853"/>
            <a:ext cx="5292587" cy="540059"/>
          </a:xfrm>
          <a:prstGeom prst="rect">
            <a:avLst/>
          </a:prstGeom>
          <a:noFill/>
          <a:ln>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defTabSz="685800"/>
            <a:r>
              <a:rPr lang="ja-JP" altLang="en-US" sz="1200" dirty="0">
                <a:solidFill>
                  <a:prstClr val="black"/>
                </a:solidFill>
                <a:latin typeface="Calibri"/>
                <a:ea typeface="ＭＳ Ｐゴシック" panose="020B0600070205080204" pitchFamily="50" charset="-128"/>
              </a:rPr>
              <a:t>結論：　自分の意見の再提示</a:t>
            </a:r>
            <a:endParaRPr lang="en-US" altLang="ja-JP" sz="1200" dirty="0">
              <a:solidFill>
                <a:prstClr val="black"/>
              </a:solidFill>
              <a:latin typeface="Calibri"/>
              <a:ea typeface="ＭＳ Ｐゴシック" panose="020B0600070205080204" pitchFamily="50" charset="-128"/>
            </a:endParaRPr>
          </a:p>
          <a:p>
            <a:pPr defTabSz="685800"/>
            <a:r>
              <a:rPr lang="ja-JP" altLang="en-US" sz="1200" b="1" dirty="0">
                <a:solidFill>
                  <a:srgbClr val="1F497D"/>
                </a:solidFill>
                <a:latin typeface="Calibri"/>
                <a:ea typeface="ＭＳ Ｐゴシック" panose="020B0600070205080204" pitchFamily="50" charset="-128"/>
              </a:rPr>
              <a:t>だから、小学生が携帯電話を持つことに賛成である。</a:t>
            </a:r>
          </a:p>
          <a:p>
            <a:pPr defTabSz="685800"/>
            <a:endParaRPr lang="en-US" altLang="ja-JP" sz="1200" dirty="0">
              <a:solidFill>
                <a:prstClr val="black"/>
              </a:solidFill>
              <a:latin typeface="Calibri"/>
              <a:ea typeface="ＭＳ Ｐゴシック" panose="020B0600070205080204" pitchFamily="50" charset="-128"/>
            </a:endParaRPr>
          </a:p>
        </p:txBody>
      </p:sp>
      <p:sp>
        <p:nvSpPr>
          <p:cNvPr id="18" name="正方形/長方形 17"/>
          <p:cNvSpPr/>
          <p:nvPr/>
        </p:nvSpPr>
        <p:spPr>
          <a:xfrm>
            <a:off x="1655676" y="1815666"/>
            <a:ext cx="324036" cy="3024337"/>
          </a:xfrm>
          <a:prstGeom prst="rect">
            <a:avLst/>
          </a:prstGeom>
          <a:no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r>
              <a:rPr lang="ja-JP" altLang="en-US" sz="1350" dirty="0">
                <a:solidFill>
                  <a:prstClr val="black"/>
                </a:solidFill>
                <a:latin typeface="Calibri"/>
                <a:ea typeface="ＭＳ Ｐゴシック" panose="020B0600070205080204" pitchFamily="50" charset="-128"/>
              </a:rPr>
              <a:t>文章の展開</a:t>
            </a:r>
          </a:p>
        </p:txBody>
      </p:sp>
      <p:sp>
        <p:nvSpPr>
          <p:cNvPr id="22" name="正方形/長方形 21"/>
          <p:cNvSpPr/>
          <p:nvPr/>
        </p:nvSpPr>
        <p:spPr>
          <a:xfrm>
            <a:off x="2141730" y="4066385"/>
            <a:ext cx="5292588" cy="773617"/>
          </a:xfrm>
          <a:prstGeom prst="rect">
            <a:avLst/>
          </a:prstGeom>
          <a:no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defTabSz="685800"/>
            <a:r>
              <a:rPr lang="ja-JP" altLang="en-US" sz="1200" dirty="0">
                <a:solidFill>
                  <a:prstClr val="black"/>
                </a:solidFill>
                <a:latin typeface="Calibri"/>
                <a:ea typeface="ＭＳ Ｐゴシック" panose="020B0600070205080204" pitchFamily="50" charset="-128"/>
              </a:rPr>
              <a:t> 結論</a:t>
            </a:r>
            <a:r>
              <a:rPr lang="en-US" altLang="ja-JP" sz="1200" dirty="0">
                <a:solidFill>
                  <a:prstClr val="black"/>
                </a:solidFill>
                <a:latin typeface="Calibri"/>
                <a:ea typeface="ＭＳ Ｐゴシック" panose="020B0600070205080204" pitchFamily="50" charset="-128"/>
              </a:rPr>
              <a:t>+α</a:t>
            </a:r>
            <a:r>
              <a:rPr lang="ja-JP" altLang="en-US" sz="1200" dirty="0">
                <a:solidFill>
                  <a:prstClr val="black"/>
                </a:solidFill>
                <a:latin typeface="Calibri"/>
                <a:ea typeface="ＭＳ Ｐゴシック" panose="020B0600070205080204" pitchFamily="50" charset="-128"/>
              </a:rPr>
              <a:t>：　今後どうしたらよいか</a:t>
            </a:r>
            <a:endParaRPr lang="en-US" altLang="ja-JP" sz="1200" dirty="0">
              <a:solidFill>
                <a:prstClr val="black"/>
              </a:solidFill>
              <a:latin typeface="Calibri"/>
              <a:ea typeface="ＭＳ Ｐゴシック" panose="020B0600070205080204" pitchFamily="50" charset="-128"/>
            </a:endParaRPr>
          </a:p>
          <a:p>
            <a:pPr defTabSz="685800"/>
            <a:r>
              <a:rPr lang="ja-JP" altLang="en-US" sz="1200" b="1" dirty="0">
                <a:solidFill>
                  <a:srgbClr val="1F497D"/>
                </a:solidFill>
                <a:latin typeface="Calibri"/>
                <a:ea typeface="ＭＳ Ｐゴシック" panose="020B0600070205080204" pitchFamily="50" charset="-128"/>
              </a:rPr>
              <a:t>子供の使い方について不安を持つ人もいるが、親がしっかり管理すれば、携帯電話は子供の安全を守る道具になる。</a:t>
            </a:r>
          </a:p>
          <a:p>
            <a:pPr defTabSz="685800"/>
            <a:endParaRPr lang="ja-JP" altLang="en-US" sz="1200" dirty="0">
              <a:solidFill>
                <a:prstClr val="black"/>
              </a:solidFill>
              <a:latin typeface="Calibri"/>
              <a:ea typeface="ＭＳ Ｐゴシック" panose="020B0600070205080204" pitchFamily="50" charset="-128"/>
            </a:endParaRPr>
          </a:p>
        </p:txBody>
      </p:sp>
      <p:sp>
        <p:nvSpPr>
          <p:cNvPr id="24" name="正方形/長方形 23"/>
          <p:cNvSpPr/>
          <p:nvPr/>
        </p:nvSpPr>
        <p:spPr>
          <a:xfrm>
            <a:off x="1655676" y="735546"/>
            <a:ext cx="324036" cy="911453"/>
          </a:xfrm>
          <a:prstGeom prst="rect">
            <a:avLst/>
          </a:prstGeom>
          <a:solidFill>
            <a:schemeClr val="bg1"/>
          </a:solid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r>
              <a:rPr lang="ja-JP" altLang="en-US" sz="1200" dirty="0">
                <a:solidFill>
                  <a:prstClr val="black"/>
                </a:solidFill>
                <a:latin typeface="Calibri"/>
                <a:ea typeface="ＭＳ Ｐゴシック" panose="020B0600070205080204" pitchFamily="50" charset="-128"/>
              </a:rPr>
              <a:t>設問</a:t>
            </a:r>
          </a:p>
        </p:txBody>
      </p:sp>
      <p:sp>
        <p:nvSpPr>
          <p:cNvPr id="25" name="正方形/長方形 24"/>
          <p:cNvSpPr/>
          <p:nvPr/>
        </p:nvSpPr>
        <p:spPr>
          <a:xfrm flipH="1">
            <a:off x="4527408" y="2355726"/>
            <a:ext cx="98599" cy="119499"/>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endParaRPr lang="ja-JP" altLang="en-US" sz="1350">
              <a:solidFill>
                <a:prstClr val="white"/>
              </a:solidFill>
              <a:latin typeface="Calibri"/>
              <a:ea typeface="ＭＳ Ｐゴシック" panose="020B0600070205080204" pitchFamily="50" charset="-128"/>
            </a:endParaRPr>
          </a:p>
        </p:txBody>
      </p:sp>
      <p:sp>
        <p:nvSpPr>
          <p:cNvPr id="26" name="正方形/長方形 25"/>
          <p:cNvSpPr/>
          <p:nvPr/>
        </p:nvSpPr>
        <p:spPr>
          <a:xfrm flipH="1">
            <a:off x="4527406" y="3381840"/>
            <a:ext cx="98599" cy="123804"/>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endParaRPr lang="ja-JP" altLang="en-US" sz="1350">
              <a:solidFill>
                <a:prstClr val="white"/>
              </a:solidFill>
              <a:latin typeface="Calibri"/>
              <a:ea typeface="ＭＳ Ｐゴシック" panose="020B0600070205080204" pitchFamily="50" charset="-128"/>
            </a:endParaRPr>
          </a:p>
        </p:txBody>
      </p:sp>
      <p:sp>
        <p:nvSpPr>
          <p:cNvPr id="30" name="正方形/長方形 29"/>
          <p:cNvSpPr/>
          <p:nvPr/>
        </p:nvSpPr>
        <p:spPr>
          <a:xfrm flipH="1">
            <a:off x="4517994" y="1653648"/>
            <a:ext cx="98599" cy="149824"/>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endParaRPr lang="ja-JP" altLang="en-US" sz="1350">
              <a:solidFill>
                <a:prstClr val="white"/>
              </a:solidFill>
              <a:latin typeface="Calibri"/>
              <a:ea typeface="ＭＳ Ｐゴシック" panose="020B0600070205080204" pitchFamily="50" charset="-128"/>
            </a:endParaRPr>
          </a:p>
        </p:txBody>
      </p:sp>
      <p:sp>
        <p:nvSpPr>
          <p:cNvPr id="31" name="タイトル 1"/>
          <p:cNvSpPr>
            <a:spLocks noGrp="1"/>
          </p:cNvSpPr>
          <p:nvPr>
            <p:ph type="title"/>
          </p:nvPr>
        </p:nvSpPr>
        <p:spPr>
          <a:xfrm>
            <a:off x="0" y="-20538"/>
            <a:ext cx="9144000" cy="432048"/>
          </a:xfrm>
          <a:solidFill>
            <a:schemeClr val="bg1">
              <a:lumMod val="65000"/>
            </a:schemeClr>
          </a:solidFill>
        </p:spPr>
        <p:txBody>
          <a:bodyPr>
            <a:normAutofit fontScale="90000"/>
          </a:bodyPr>
          <a:lstStyle/>
          <a:p>
            <a:r>
              <a:rPr lang="ja-JP" altLang="en-US" sz="2700" dirty="0">
                <a:solidFill>
                  <a:schemeClr val="bg1"/>
                </a:solidFill>
              </a:rPr>
              <a:t>まとめ（賛否／二者択一）</a:t>
            </a:r>
          </a:p>
        </p:txBody>
      </p:sp>
    </p:spTree>
    <p:extLst>
      <p:ext uri="{BB962C8B-B14F-4D97-AF65-F5344CB8AC3E}">
        <p14:creationId xmlns:p14="http://schemas.microsoft.com/office/powerpoint/2010/main" val="75014092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例題（賛否</a:t>
            </a:r>
            <a:r>
              <a:rPr kumimoji="1" lang="en-US" altLang="ja-JP" dirty="0" smtClean="0"/>
              <a:t>/</a:t>
            </a:r>
            <a:r>
              <a:rPr kumimoji="1" lang="ja-JP" altLang="en-US" dirty="0" smtClean="0"/>
              <a:t>二者択一）</a:t>
            </a:r>
            <a:endParaRPr kumimoji="1" lang="ja-JP" altLang="en-US" dirty="0"/>
          </a:p>
        </p:txBody>
      </p:sp>
      <p:sp>
        <p:nvSpPr>
          <p:cNvPr id="3" name="コンテンツ プレースホルダー 2"/>
          <p:cNvSpPr>
            <a:spLocks noGrp="1"/>
          </p:cNvSpPr>
          <p:nvPr>
            <p:ph idx="1"/>
          </p:nvPr>
        </p:nvSpPr>
        <p:spPr>
          <a:xfrm>
            <a:off x="1485900" y="1723927"/>
            <a:ext cx="6172200" cy="3394472"/>
          </a:xfrm>
        </p:spPr>
        <p:txBody>
          <a:bodyPr>
            <a:normAutofit/>
          </a:bodyPr>
          <a:lstStyle/>
          <a:p>
            <a:pPr marL="0" indent="0">
              <a:buNone/>
            </a:pPr>
            <a:r>
              <a:rPr lang="ja-JP" altLang="ja-JP" sz="3600" dirty="0"/>
              <a:t>成人年齢を現在の「</a:t>
            </a:r>
            <a:r>
              <a:rPr lang="en-US" altLang="ja-JP" sz="3600" dirty="0"/>
              <a:t>20</a:t>
            </a:r>
            <a:r>
              <a:rPr lang="ja-JP" altLang="ja-JP" sz="3600" dirty="0"/>
              <a:t>歳」から「</a:t>
            </a:r>
            <a:r>
              <a:rPr lang="en-US" altLang="ja-JP" sz="3600" dirty="0"/>
              <a:t>18</a:t>
            </a:r>
            <a:r>
              <a:rPr lang="ja-JP" altLang="ja-JP" sz="3600" dirty="0"/>
              <a:t>歳」に引き下げることについて、あなたは賛成ですか、反対ですか？</a:t>
            </a:r>
            <a:endParaRPr lang="ja-JP" altLang="en-US" sz="3600" dirty="0"/>
          </a:p>
        </p:txBody>
      </p:sp>
      <p:cxnSp>
        <p:nvCxnSpPr>
          <p:cNvPr id="5" name="直線コネクタ 4"/>
          <p:cNvCxnSpPr/>
          <p:nvPr/>
        </p:nvCxnSpPr>
        <p:spPr>
          <a:xfrm>
            <a:off x="1143000" y="1329612"/>
            <a:ext cx="68580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4" name="テキスト ボックス 3"/>
          <p:cNvSpPr txBox="1"/>
          <p:nvPr/>
        </p:nvSpPr>
        <p:spPr>
          <a:xfrm>
            <a:off x="6300192" y="951570"/>
            <a:ext cx="1620180" cy="300082"/>
          </a:xfrm>
          <a:prstGeom prst="rect">
            <a:avLst/>
          </a:prstGeom>
          <a:noFill/>
        </p:spPr>
        <p:txBody>
          <a:bodyPr wrap="square" rtlCol="0">
            <a:spAutoFit/>
          </a:bodyPr>
          <a:lstStyle/>
          <a:p>
            <a:pPr defTabSz="685800"/>
            <a:r>
              <a:rPr lang="ja-JP" altLang="en-US" sz="1350" dirty="0">
                <a:solidFill>
                  <a:prstClr val="black"/>
                </a:solidFill>
                <a:latin typeface="Calibri"/>
                <a:ea typeface="ＭＳ Ｐゴシック" panose="020B0600070205080204" pitchFamily="50" charset="-128"/>
              </a:rPr>
              <a:t>➠ワークシート①</a:t>
            </a:r>
          </a:p>
        </p:txBody>
      </p:sp>
    </p:spTree>
    <p:extLst>
      <p:ext uri="{BB962C8B-B14F-4D97-AF65-F5344CB8AC3E}">
        <p14:creationId xmlns:p14="http://schemas.microsoft.com/office/powerpoint/2010/main" val="420042238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485900" y="33468"/>
            <a:ext cx="6172200" cy="857250"/>
          </a:xfrm>
        </p:spPr>
        <p:txBody>
          <a:bodyPr/>
          <a:lstStyle/>
          <a:p>
            <a:r>
              <a:rPr kumimoji="1" lang="ja-JP" altLang="en-US" dirty="0" smtClean="0"/>
              <a:t>解答例</a:t>
            </a:r>
            <a:r>
              <a:rPr kumimoji="1" lang="en-US" altLang="ja-JP" dirty="0" smtClean="0"/>
              <a:t>(1)</a:t>
            </a:r>
            <a:endParaRPr kumimoji="1" lang="ja-JP" altLang="en-US" dirty="0"/>
          </a:p>
        </p:txBody>
      </p:sp>
      <p:sp>
        <p:nvSpPr>
          <p:cNvPr id="3" name="コンテンツ プレースホルダー 2"/>
          <p:cNvSpPr>
            <a:spLocks noGrp="1"/>
          </p:cNvSpPr>
          <p:nvPr>
            <p:ph idx="1"/>
          </p:nvPr>
        </p:nvSpPr>
        <p:spPr>
          <a:xfrm>
            <a:off x="1251012" y="1167594"/>
            <a:ext cx="6615354" cy="3942438"/>
          </a:xfrm>
        </p:spPr>
        <p:txBody>
          <a:bodyPr>
            <a:normAutofit/>
          </a:bodyPr>
          <a:lstStyle/>
          <a:p>
            <a:pPr marL="0" indent="0">
              <a:buNone/>
            </a:pPr>
            <a:r>
              <a:rPr lang="ja-JP" altLang="en-US" sz="2850" b="1" dirty="0"/>
              <a:t>序論：</a:t>
            </a:r>
            <a:r>
              <a:rPr lang="ja-JP" altLang="en-US" sz="2850" dirty="0"/>
              <a:t>賛成である。</a:t>
            </a:r>
            <a:endParaRPr lang="en-US" altLang="ja-JP" sz="2850" dirty="0"/>
          </a:p>
          <a:p>
            <a:pPr marL="0" indent="0">
              <a:buNone/>
            </a:pPr>
            <a:r>
              <a:rPr lang="ja-JP" altLang="en-US" sz="2850" b="1" dirty="0"/>
              <a:t>本論：</a:t>
            </a:r>
            <a:r>
              <a:rPr lang="ja-JP" altLang="ja-JP" sz="3000" dirty="0"/>
              <a:t>選挙権年齢に合わせて成人年齢</a:t>
            </a:r>
            <a:r>
              <a:rPr lang="ja-JP" altLang="en-US" sz="3000" dirty="0"/>
              <a:t>　</a:t>
            </a:r>
            <a:endParaRPr lang="en-US" altLang="ja-JP" sz="3000" dirty="0"/>
          </a:p>
          <a:p>
            <a:pPr marL="0" indent="0">
              <a:buNone/>
            </a:pPr>
            <a:r>
              <a:rPr lang="ja-JP" altLang="en-US" sz="3000" dirty="0"/>
              <a:t>　　　　</a:t>
            </a:r>
            <a:r>
              <a:rPr lang="ja-JP" altLang="ja-JP" sz="3000" dirty="0"/>
              <a:t>も引き下げた方が、有権者として</a:t>
            </a:r>
            <a:endParaRPr lang="en-US" altLang="ja-JP" sz="3000" dirty="0"/>
          </a:p>
          <a:p>
            <a:pPr marL="0" indent="0">
              <a:buNone/>
            </a:pPr>
            <a:r>
              <a:rPr lang="ja-JP" altLang="en-US" sz="3000" dirty="0"/>
              <a:t>　　　　</a:t>
            </a:r>
            <a:r>
              <a:rPr lang="ja-JP" altLang="ja-JP" sz="3000" dirty="0"/>
              <a:t>の責任を自覚できるから。</a:t>
            </a:r>
            <a:endParaRPr lang="en-US" altLang="ja-JP" sz="3000" dirty="0"/>
          </a:p>
          <a:p>
            <a:pPr marL="0" indent="0">
              <a:buNone/>
            </a:pPr>
            <a:r>
              <a:rPr lang="ja-JP" altLang="en-US" sz="2850" b="1" dirty="0"/>
              <a:t>結論：</a:t>
            </a:r>
            <a:r>
              <a:rPr lang="ja-JP" altLang="en-US" sz="2850" dirty="0"/>
              <a:t>だから、引き下げに賛成である。</a:t>
            </a:r>
            <a:endParaRPr lang="en-US" altLang="ja-JP" sz="2850" dirty="0"/>
          </a:p>
          <a:p>
            <a:pPr marL="0" indent="0">
              <a:buNone/>
            </a:pPr>
            <a:r>
              <a:rPr lang="ja-JP" altLang="en-US" sz="2850" b="1" dirty="0"/>
              <a:t>結論＋</a:t>
            </a:r>
            <a:r>
              <a:rPr lang="en-US" altLang="ja-JP" sz="3525" b="1" dirty="0"/>
              <a:t>α</a:t>
            </a:r>
            <a:r>
              <a:rPr lang="ja-JP" altLang="en-US" sz="3525" b="1" dirty="0"/>
              <a:t>：</a:t>
            </a:r>
            <a:r>
              <a:rPr lang="ja-JP" altLang="ja-JP" sz="3000" dirty="0"/>
              <a:t>「成人」としての自覚や責任を</a:t>
            </a:r>
            <a:endParaRPr lang="en-US" altLang="ja-JP" sz="3000" dirty="0"/>
          </a:p>
          <a:p>
            <a:pPr marL="0" indent="0">
              <a:buNone/>
            </a:pPr>
            <a:r>
              <a:rPr lang="ja-JP" altLang="en-US" sz="3000" dirty="0"/>
              <a:t>　　　　</a:t>
            </a:r>
            <a:r>
              <a:rPr lang="ja-JP" altLang="ja-JP" sz="3000" dirty="0"/>
              <a:t>促すような教育も行う必要がある。</a:t>
            </a:r>
            <a:endParaRPr kumimoji="1" lang="ja-JP" altLang="en-US" dirty="0"/>
          </a:p>
        </p:txBody>
      </p:sp>
      <p:cxnSp>
        <p:nvCxnSpPr>
          <p:cNvPr id="5" name="直線コネクタ 4"/>
          <p:cNvCxnSpPr/>
          <p:nvPr/>
        </p:nvCxnSpPr>
        <p:spPr>
          <a:xfrm>
            <a:off x="1143000" y="897564"/>
            <a:ext cx="68580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3504359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485900" y="33468"/>
            <a:ext cx="6172200" cy="857250"/>
          </a:xfrm>
        </p:spPr>
        <p:txBody>
          <a:bodyPr/>
          <a:lstStyle/>
          <a:p>
            <a:r>
              <a:rPr kumimoji="1" lang="ja-JP" altLang="en-US" dirty="0" smtClean="0"/>
              <a:t>解答例</a:t>
            </a:r>
            <a:r>
              <a:rPr lang="en-US" altLang="ja-JP" dirty="0" smtClean="0"/>
              <a:t>(2)</a:t>
            </a:r>
            <a:endParaRPr kumimoji="1" lang="ja-JP" altLang="en-US" dirty="0"/>
          </a:p>
        </p:txBody>
      </p:sp>
      <p:sp>
        <p:nvSpPr>
          <p:cNvPr id="3" name="コンテンツ プレースホルダー 2"/>
          <p:cNvSpPr>
            <a:spLocks noGrp="1"/>
          </p:cNvSpPr>
          <p:nvPr>
            <p:ph idx="1"/>
          </p:nvPr>
        </p:nvSpPr>
        <p:spPr>
          <a:xfrm>
            <a:off x="1169622" y="1167594"/>
            <a:ext cx="6831378" cy="3942438"/>
          </a:xfrm>
        </p:spPr>
        <p:txBody>
          <a:bodyPr>
            <a:normAutofit fontScale="92500"/>
          </a:bodyPr>
          <a:lstStyle/>
          <a:p>
            <a:pPr marL="0" indent="0">
              <a:buNone/>
            </a:pPr>
            <a:r>
              <a:rPr lang="ja-JP" altLang="en-US" sz="3075" b="1" dirty="0"/>
              <a:t>序論</a:t>
            </a:r>
            <a:r>
              <a:rPr lang="ja-JP" altLang="en-US" sz="3075" dirty="0"/>
              <a:t>：反対である。</a:t>
            </a:r>
            <a:endParaRPr lang="en-US" altLang="ja-JP" sz="3075" dirty="0"/>
          </a:p>
          <a:p>
            <a:pPr marL="0" indent="0">
              <a:buNone/>
            </a:pPr>
            <a:r>
              <a:rPr lang="ja-JP" altLang="en-US" sz="3075" b="1" dirty="0"/>
              <a:t>本論</a:t>
            </a:r>
            <a:r>
              <a:rPr lang="ja-JP" altLang="en-US" sz="3075" dirty="0"/>
              <a:t>：</a:t>
            </a:r>
            <a:r>
              <a:rPr lang="en-US" altLang="ja-JP" sz="3300" dirty="0"/>
              <a:t>18</a:t>
            </a:r>
            <a:r>
              <a:rPr lang="ja-JP" altLang="ja-JP" sz="3300" dirty="0"/>
              <a:t>歳は経済的、精神的に自立で</a:t>
            </a:r>
            <a:endParaRPr lang="en-US" altLang="ja-JP" sz="3300" dirty="0"/>
          </a:p>
          <a:p>
            <a:pPr marL="0" indent="0">
              <a:buNone/>
            </a:pPr>
            <a:r>
              <a:rPr lang="ja-JP" altLang="en-US" sz="3300" dirty="0"/>
              <a:t>　　　</a:t>
            </a:r>
            <a:r>
              <a:rPr lang="ja-JP" altLang="ja-JP" sz="3300" dirty="0"/>
              <a:t>きているとはいえず、社会的な責任</a:t>
            </a:r>
            <a:endParaRPr lang="en-US" altLang="ja-JP" sz="3300" dirty="0"/>
          </a:p>
          <a:p>
            <a:pPr marL="0" indent="0">
              <a:buNone/>
            </a:pPr>
            <a:r>
              <a:rPr lang="ja-JP" altLang="en-US" sz="3300" dirty="0"/>
              <a:t>　　　</a:t>
            </a:r>
            <a:r>
              <a:rPr lang="ja-JP" altLang="ja-JP" sz="3300" dirty="0"/>
              <a:t>を持つことは難しいから。</a:t>
            </a:r>
            <a:endParaRPr lang="en-US" altLang="ja-JP" sz="3300" dirty="0"/>
          </a:p>
          <a:p>
            <a:pPr marL="0" indent="0">
              <a:buNone/>
            </a:pPr>
            <a:r>
              <a:rPr lang="ja-JP" altLang="en-US" sz="3075" b="1" dirty="0"/>
              <a:t>結論</a:t>
            </a:r>
            <a:r>
              <a:rPr lang="ja-JP" altLang="en-US" sz="3075" dirty="0"/>
              <a:t>：だから、引き下げに反対である。</a:t>
            </a:r>
            <a:endParaRPr lang="en-US" altLang="ja-JP" sz="3075" dirty="0"/>
          </a:p>
          <a:p>
            <a:pPr marL="0" indent="0">
              <a:buNone/>
            </a:pPr>
            <a:r>
              <a:rPr lang="ja-JP" altLang="en-US" sz="3075" b="1" dirty="0"/>
              <a:t>結論＋</a:t>
            </a:r>
            <a:r>
              <a:rPr lang="en-US" altLang="ja-JP" sz="3075" b="1" dirty="0"/>
              <a:t>α</a:t>
            </a:r>
            <a:r>
              <a:rPr lang="ja-JP" altLang="en-US" sz="3075" dirty="0"/>
              <a:t>：</a:t>
            </a:r>
            <a:r>
              <a:rPr lang="ja-JP" altLang="ja-JP" sz="3300" dirty="0"/>
              <a:t>社会の現状に合わせて、成人</a:t>
            </a:r>
            <a:endParaRPr lang="en-US" altLang="ja-JP" sz="3300" dirty="0"/>
          </a:p>
          <a:p>
            <a:pPr marL="0" indent="0">
              <a:buNone/>
            </a:pPr>
            <a:r>
              <a:rPr lang="ja-JP" altLang="en-US" sz="3300" dirty="0"/>
              <a:t>　　　　</a:t>
            </a:r>
            <a:r>
              <a:rPr lang="ja-JP" altLang="ja-JP" sz="3300" dirty="0"/>
              <a:t>年齢を決める必要がある。</a:t>
            </a:r>
            <a:endParaRPr kumimoji="1" lang="ja-JP" altLang="en-US" dirty="0"/>
          </a:p>
        </p:txBody>
      </p:sp>
      <p:cxnSp>
        <p:nvCxnSpPr>
          <p:cNvPr id="5" name="直線コネクタ 4"/>
          <p:cNvCxnSpPr/>
          <p:nvPr/>
        </p:nvCxnSpPr>
        <p:spPr>
          <a:xfrm>
            <a:off x="1143000" y="897564"/>
            <a:ext cx="68580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2867647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20982" y="2014410"/>
            <a:ext cx="9136393" cy="1098844"/>
          </a:xfrm>
          <a:prstGeom prst="rect">
            <a:avLst/>
          </a:prstGeom>
          <a:solidFill>
            <a:srgbClr val="009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正方形/長方形 4"/>
          <p:cNvSpPr/>
          <p:nvPr/>
        </p:nvSpPr>
        <p:spPr>
          <a:xfrm>
            <a:off x="7606" y="843558"/>
            <a:ext cx="9136393" cy="1098844"/>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正方形/長方形 5"/>
          <p:cNvSpPr/>
          <p:nvPr/>
        </p:nvSpPr>
        <p:spPr>
          <a:xfrm>
            <a:off x="20982" y="3185262"/>
            <a:ext cx="9136393" cy="1098844"/>
          </a:xfrm>
          <a:prstGeom prst="rect">
            <a:avLst/>
          </a:prstGeom>
          <a:solidFill>
            <a:srgbClr val="CC33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コンテンツ プレースホルダー 2"/>
          <p:cNvSpPr txBox="1">
            <a:spLocks/>
          </p:cNvSpPr>
          <p:nvPr/>
        </p:nvSpPr>
        <p:spPr>
          <a:xfrm>
            <a:off x="107098" y="3335008"/>
            <a:ext cx="8928992" cy="805082"/>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lgn="ctr">
              <a:buFont typeface="Arial" panose="020B0604020202020204" pitchFamily="34" charset="0"/>
              <a:buNone/>
            </a:pPr>
            <a:r>
              <a:rPr lang="ja-JP" altLang="en-US" sz="4400" b="1" dirty="0" smtClean="0">
                <a:solidFill>
                  <a:schemeClr val="bg1"/>
                </a:solidFill>
              </a:rPr>
              <a:t>「テーマの問題点／原因／解決策」</a:t>
            </a:r>
            <a:endParaRPr lang="en-US" altLang="ja-JP" sz="4400" b="1" dirty="0" smtClean="0">
              <a:solidFill>
                <a:schemeClr val="bg1"/>
              </a:solidFill>
            </a:endParaRPr>
          </a:p>
          <a:p>
            <a:pPr marL="0" indent="0">
              <a:buFont typeface="Arial" panose="020B0604020202020204" pitchFamily="34" charset="0"/>
              <a:buNone/>
            </a:pPr>
            <a:endParaRPr lang="en-US" altLang="ja-JP" dirty="0" smtClean="0"/>
          </a:p>
          <a:p>
            <a:pPr marL="0" indent="0">
              <a:buFont typeface="Arial" panose="020B0604020202020204" pitchFamily="34" charset="0"/>
              <a:buNone/>
            </a:pPr>
            <a:endParaRPr lang="ja-JP" altLang="en-US" dirty="0"/>
          </a:p>
        </p:txBody>
      </p:sp>
      <p:sp>
        <p:nvSpPr>
          <p:cNvPr id="8" name="コンテンツ プレースホルダー 2"/>
          <p:cNvSpPr txBox="1">
            <a:spLocks/>
          </p:cNvSpPr>
          <p:nvPr/>
        </p:nvSpPr>
        <p:spPr>
          <a:xfrm>
            <a:off x="107504" y="934290"/>
            <a:ext cx="8928992" cy="805082"/>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lgn="ctr">
              <a:buFont typeface="Arial" panose="020B0604020202020204" pitchFamily="34" charset="0"/>
              <a:buNone/>
            </a:pPr>
            <a:r>
              <a:rPr lang="ja-JP" altLang="en-US" sz="4400" b="1" dirty="0" smtClean="0">
                <a:solidFill>
                  <a:schemeClr val="bg1"/>
                </a:solidFill>
              </a:rPr>
              <a:t>「賛否／二者択一」</a:t>
            </a:r>
            <a:endParaRPr lang="en-US" altLang="ja-JP" sz="4400" b="1" dirty="0" smtClean="0">
              <a:solidFill>
                <a:schemeClr val="bg1"/>
              </a:solidFill>
            </a:endParaRPr>
          </a:p>
          <a:p>
            <a:pPr marL="0" indent="0">
              <a:buFont typeface="Arial" panose="020B0604020202020204" pitchFamily="34" charset="0"/>
              <a:buNone/>
            </a:pPr>
            <a:endParaRPr lang="en-US" altLang="ja-JP" dirty="0" smtClean="0"/>
          </a:p>
          <a:p>
            <a:pPr marL="0" indent="0">
              <a:buFont typeface="Arial" panose="020B0604020202020204" pitchFamily="34" charset="0"/>
              <a:buNone/>
            </a:pPr>
            <a:endParaRPr lang="ja-JP" altLang="en-US" dirty="0"/>
          </a:p>
        </p:txBody>
      </p:sp>
      <p:sp>
        <p:nvSpPr>
          <p:cNvPr id="9" name="コンテンツ プレースホルダー 2"/>
          <p:cNvSpPr txBox="1">
            <a:spLocks/>
          </p:cNvSpPr>
          <p:nvPr/>
        </p:nvSpPr>
        <p:spPr>
          <a:xfrm>
            <a:off x="63386" y="2164156"/>
            <a:ext cx="8928992" cy="805082"/>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lgn="ctr">
              <a:buFont typeface="Arial" panose="020B0604020202020204" pitchFamily="34" charset="0"/>
              <a:buNone/>
            </a:pPr>
            <a:r>
              <a:rPr lang="ja-JP" altLang="en-US" sz="4400" b="1" dirty="0" smtClean="0">
                <a:solidFill>
                  <a:schemeClr val="bg1"/>
                </a:solidFill>
              </a:rPr>
              <a:t>「テーマの利点」</a:t>
            </a:r>
            <a:endParaRPr lang="en-US" altLang="ja-JP" sz="4400" b="1" dirty="0" smtClean="0">
              <a:solidFill>
                <a:schemeClr val="bg1"/>
              </a:solidFill>
            </a:endParaRPr>
          </a:p>
          <a:p>
            <a:pPr marL="0" indent="0">
              <a:buFont typeface="Arial" panose="020B0604020202020204" pitchFamily="34" charset="0"/>
              <a:buNone/>
            </a:pPr>
            <a:endParaRPr lang="en-US" altLang="ja-JP" dirty="0" smtClean="0"/>
          </a:p>
          <a:p>
            <a:pPr marL="0" indent="0">
              <a:buFont typeface="Arial" panose="020B0604020202020204" pitchFamily="34" charset="0"/>
              <a:buNone/>
            </a:pPr>
            <a:endParaRPr lang="ja-JP" altLang="en-US" dirty="0"/>
          </a:p>
        </p:txBody>
      </p:sp>
    </p:spTree>
    <p:extLst>
      <p:ext uri="{BB962C8B-B14F-4D97-AF65-F5344CB8AC3E}">
        <p14:creationId xmlns:p14="http://schemas.microsoft.com/office/powerpoint/2010/main" val="39027469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xit" presetSubtype="4" fill="hold" grpId="0" nodeType="clickEffect">
                                  <p:stCondLst>
                                    <p:cond delay="0"/>
                                  </p:stCondLst>
                                  <p:childTnLst>
                                    <p:anim calcmode="lin" valueType="num">
                                      <p:cBhvr additive="base">
                                        <p:cTn id="6" dur="500"/>
                                        <p:tgtEl>
                                          <p:spTgt spid="5"/>
                                        </p:tgtEl>
                                        <p:attrNameLst>
                                          <p:attrName>ppt_x</p:attrName>
                                        </p:attrNameLst>
                                      </p:cBhvr>
                                      <p:tavLst>
                                        <p:tav tm="0">
                                          <p:val>
                                            <p:strVal val="ppt_x"/>
                                          </p:val>
                                        </p:tav>
                                        <p:tav tm="100000">
                                          <p:val>
                                            <p:strVal val="ppt_x"/>
                                          </p:val>
                                        </p:tav>
                                      </p:tavLst>
                                    </p:anim>
                                    <p:anim calcmode="lin" valueType="num">
                                      <p:cBhvr additive="base">
                                        <p:cTn id="7" dur="500"/>
                                        <p:tgtEl>
                                          <p:spTgt spid="5"/>
                                        </p:tgtEl>
                                        <p:attrNameLst>
                                          <p:attrName>ppt_y</p:attrName>
                                        </p:attrNameLst>
                                      </p:cBhvr>
                                      <p:tavLst>
                                        <p:tav tm="0">
                                          <p:val>
                                            <p:strVal val="ppt_y"/>
                                          </p:val>
                                        </p:tav>
                                        <p:tav tm="100000">
                                          <p:val>
                                            <p:strVal val="1+ppt_h/2"/>
                                          </p:val>
                                        </p:tav>
                                      </p:tavLst>
                                    </p:anim>
                                    <p:set>
                                      <p:cBhvr>
                                        <p:cTn id="8" dur="1" fill="hold">
                                          <p:stCondLst>
                                            <p:cond delay="499"/>
                                          </p:stCondLst>
                                        </p:cTn>
                                        <p:tgtEl>
                                          <p:spTgt spid="5"/>
                                        </p:tgtEl>
                                        <p:attrNameLst>
                                          <p:attrName>style.visibility</p:attrName>
                                        </p:attrNameLst>
                                      </p:cBhvr>
                                      <p:to>
                                        <p:strVal val="hidden"/>
                                      </p:to>
                                    </p:set>
                                  </p:childTnLst>
                                </p:cTn>
                              </p:par>
                              <p:par>
                                <p:cTn id="9" presetID="2" presetClass="exit" presetSubtype="4" fill="hold" grpId="0" nodeType="withEffect">
                                  <p:stCondLst>
                                    <p:cond delay="0"/>
                                  </p:stCondLst>
                                  <p:childTnLst>
                                    <p:anim calcmode="lin" valueType="num">
                                      <p:cBhvr additive="base">
                                        <p:cTn id="10" dur="500"/>
                                        <p:tgtEl>
                                          <p:spTgt spid="8"/>
                                        </p:tgtEl>
                                        <p:attrNameLst>
                                          <p:attrName>ppt_x</p:attrName>
                                        </p:attrNameLst>
                                      </p:cBhvr>
                                      <p:tavLst>
                                        <p:tav tm="0">
                                          <p:val>
                                            <p:strVal val="ppt_x"/>
                                          </p:val>
                                        </p:tav>
                                        <p:tav tm="100000">
                                          <p:val>
                                            <p:strVal val="ppt_x"/>
                                          </p:val>
                                        </p:tav>
                                      </p:tavLst>
                                    </p:anim>
                                    <p:anim calcmode="lin" valueType="num">
                                      <p:cBhvr additive="base">
                                        <p:cTn id="11" dur="500"/>
                                        <p:tgtEl>
                                          <p:spTgt spid="8"/>
                                        </p:tgtEl>
                                        <p:attrNameLst>
                                          <p:attrName>ppt_y</p:attrName>
                                        </p:attrNameLst>
                                      </p:cBhvr>
                                      <p:tavLst>
                                        <p:tav tm="0">
                                          <p:val>
                                            <p:strVal val="ppt_y"/>
                                          </p:val>
                                        </p:tav>
                                        <p:tav tm="100000">
                                          <p:val>
                                            <p:strVal val="1+ppt_h/2"/>
                                          </p:val>
                                        </p:tav>
                                      </p:tavLst>
                                    </p:anim>
                                    <p:set>
                                      <p:cBhvr>
                                        <p:cTn id="12" dur="1" fill="hold">
                                          <p:stCondLst>
                                            <p:cond delay="499"/>
                                          </p:stCondLst>
                                        </p:cTn>
                                        <p:tgtEl>
                                          <p:spTgt spid="8"/>
                                        </p:tgtEl>
                                        <p:attrNameLst>
                                          <p:attrName>style.visibility</p:attrName>
                                        </p:attrNameLst>
                                      </p:cBhvr>
                                      <p:to>
                                        <p:strVal val="hidden"/>
                                      </p:to>
                                    </p:set>
                                  </p:childTnLst>
                                </p:cTn>
                              </p:par>
                              <p:par>
                                <p:cTn id="13" presetID="2" presetClass="exit" presetSubtype="4" fill="hold" grpId="0" nodeType="withEffect">
                                  <p:stCondLst>
                                    <p:cond delay="0"/>
                                  </p:stCondLst>
                                  <p:childTnLst>
                                    <p:anim calcmode="lin" valueType="num">
                                      <p:cBhvr additive="base">
                                        <p:cTn id="14" dur="500"/>
                                        <p:tgtEl>
                                          <p:spTgt spid="7"/>
                                        </p:tgtEl>
                                        <p:attrNameLst>
                                          <p:attrName>ppt_x</p:attrName>
                                        </p:attrNameLst>
                                      </p:cBhvr>
                                      <p:tavLst>
                                        <p:tav tm="0">
                                          <p:val>
                                            <p:strVal val="ppt_x"/>
                                          </p:val>
                                        </p:tav>
                                        <p:tav tm="100000">
                                          <p:val>
                                            <p:strVal val="ppt_x"/>
                                          </p:val>
                                        </p:tav>
                                      </p:tavLst>
                                    </p:anim>
                                    <p:anim calcmode="lin" valueType="num">
                                      <p:cBhvr additive="base">
                                        <p:cTn id="15" dur="500"/>
                                        <p:tgtEl>
                                          <p:spTgt spid="7"/>
                                        </p:tgtEl>
                                        <p:attrNameLst>
                                          <p:attrName>ppt_y</p:attrName>
                                        </p:attrNameLst>
                                      </p:cBhvr>
                                      <p:tavLst>
                                        <p:tav tm="0">
                                          <p:val>
                                            <p:strVal val="ppt_y"/>
                                          </p:val>
                                        </p:tav>
                                        <p:tav tm="100000">
                                          <p:val>
                                            <p:strVal val="1+ppt_h/2"/>
                                          </p:val>
                                        </p:tav>
                                      </p:tavLst>
                                    </p:anim>
                                    <p:set>
                                      <p:cBhvr>
                                        <p:cTn id="16" dur="1" fill="hold">
                                          <p:stCondLst>
                                            <p:cond delay="499"/>
                                          </p:stCondLst>
                                        </p:cTn>
                                        <p:tgtEl>
                                          <p:spTgt spid="7"/>
                                        </p:tgtEl>
                                        <p:attrNameLst>
                                          <p:attrName>style.visibility</p:attrName>
                                        </p:attrNameLst>
                                      </p:cBhvr>
                                      <p:to>
                                        <p:strVal val="hidden"/>
                                      </p:to>
                                    </p:set>
                                  </p:childTnLst>
                                </p:cTn>
                              </p:par>
                              <p:par>
                                <p:cTn id="17" presetID="2" presetClass="exit" presetSubtype="4" fill="hold" grpId="0" nodeType="withEffect">
                                  <p:stCondLst>
                                    <p:cond delay="0"/>
                                  </p:stCondLst>
                                  <p:childTnLst>
                                    <p:anim calcmode="lin" valueType="num">
                                      <p:cBhvr additive="base">
                                        <p:cTn id="18" dur="500"/>
                                        <p:tgtEl>
                                          <p:spTgt spid="6"/>
                                        </p:tgtEl>
                                        <p:attrNameLst>
                                          <p:attrName>ppt_x</p:attrName>
                                        </p:attrNameLst>
                                      </p:cBhvr>
                                      <p:tavLst>
                                        <p:tav tm="0">
                                          <p:val>
                                            <p:strVal val="ppt_x"/>
                                          </p:val>
                                        </p:tav>
                                        <p:tav tm="100000">
                                          <p:val>
                                            <p:strVal val="ppt_x"/>
                                          </p:val>
                                        </p:tav>
                                      </p:tavLst>
                                    </p:anim>
                                    <p:anim calcmode="lin" valueType="num">
                                      <p:cBhvr additive="base">
                                        <p:cTn id="19" dur="500"/>
                                        <p:tgtEl>
                                          <p:spTgt spid="6"/>
                                        </p:tgtEl>
                                        <p:attrNameLst>
                                          <p:attrName>ppt_y</p:attrName>
                                        </p:attrNameLst>
                                      </p:cBhvr>
                                      <p:tavLst>
                                        <p:tav tm="0">
                                          <p:val>
                                            <p:strVal val="ppt_y"/>
                                          </p:val>
                                        </p:tav>
                                        <p:tav tm="100000">
                                          <p:val>
                                            <p:strVal val="1+ppt_h/2"/>
                                          </p:val>
                                        </p:tav>
                                      </p:tavLst>
                                    </p:anim>
                                    <p:set>
                                      <p:cBhvr>
                                        <p:cTn id="20" dur="1" fill="hold">
                                          <p:stCondLst>
                                            <p:cond delay="499"/>
                                          </p:stCondLst>
                                        </p:cTn>
                                        <p:tgtEl>
                                          <p:spTgt spid="6"/>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p:bldP spid="8"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コンテンツ プレースホルダー 2"/>
          <p:cNvSpPr>
            <a:spLocks noGrp="1"/>
          </p:cNvSpPr>
          <p:nvPr>
            <p:ph idx="1"/>
          </p:nvPr>
        </p:nvSpPr>
        <p:spPr>
          <a:xfrm>
            <a:off x="467544" y="1999381"/>
            <a:ext cx="8229600" cy="2588593"/>
          </a:xfrm>
        </p:spPr>
        <p:txBody>
          <a:bodyPr>
            <a:normAutofit/>
          </a:bodyPr>
          <a:lstStyle/>
          <a:p>
            <a:pPr marL="0" indent="0">
              <a:buNone/>
            </a:pPr>
            <a:r>
              <a:rPr lang="ja-JP" altLang="en-US" sz="4000" dirty="0"/>
              <a:t>小論文は、</a:t>
            </a:r>
            <a:r>
              <a:rPr lang="ja-JP" altLang="en-US" sz="4000" b="1" dirty="0" smtClean="0">
                <a:solidFill>
                  <a:srgbClr val="FF0000"/>
                </a:solidFill>
              </a:rPr>
              <a:t>問われていること</a:t>
            </a:r>
            <a:r>
              <a:rPr lang="ja-JP" altLang="en-US" sz="4000" dirty="0"/>
              <a:t>に対して自分の意見を述べ、他の人が読んだときに確かにそうだなと納得できるように根拠や理由を示す文章</a:t>
            </a:r>
            <a:r>
              <a:rPr lang="ja-JP" altLang="en-US" sz="4000" dirty="0" smtClean="0"/>
              <a:t>です。</a:t>
            </a:r>
            <a:endParaRPr kumimoji="1" lang="en-US" altLang="ja-JP" sz="4000" dirty="0" smtClean="0"/>
          </a:p>
        </p:txBody>
      </p:sp>
      <p:sp>
        <p:nvSpPr>
          <p:cNvPr id="5" name="正方形/長方形 4"/>
          <p:cNvSpPr/>
          <p:nvPr/>
        </p:nvSpPr>
        <p:spPr>
          <a:xfrm>
            <a:off x="0" y="404664"/>
            <a:ext cx="7308304" cy="1152128"/>
          </a:xfrm>
          <a:prstGeom prst="rect">
            <a:avLst/>
          </a:prstGeom>
          <a:solidFill>
            <a:schemeClr val="tx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タイトル 1"/>
          <p:cNvSpPr txBox="1">
            <a:spLocks/>
          </p:cNvSpPr>
          <p:nvPr/>
        </p:nvSpPr>
        <p:spPr>
          <a:xfrm>
            <a:off x="-392088" y="519063"/>
            <a:ext cx="7772400" cy="923330"/>
          </a:xfrm>
          <a:prstGeom prst="rect">
            <a:avLst/>
          </a:prstGeom>
        </p:spPr>
        <p:txBody>
          <a:bodyPr vert="horz" lIns="91440" tIns="45720" rIns="91440" bIns="45720" rtlCol="0" anchor="ctr">
            <a:sp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sz="5400" dirty="0" smtClean="0">
                <a:solidFill>
                  <a:schemeClr val="bg1"/>
                </a:solidFill>
                <a:latin typeface="+mj-ea"/>
              </a:rPr>
              <a:t>小論文とは</a:t>
            </a:r>
            <a:endParaRPr lang="ja-JP" altLang="en-US" sz="5400" dirty="0">
              <a:solidFill>
                <a:schemeClr val="bg1"/>
              </a:solidFill>
              <a:latin typeface="+mj-ea"/>
            </a:endParaRPr>
          </a:p>
        </p:txBody>
      </p:sp>
    </p:spTree>
    <p:extLst>
      <p:ext uri="{BB962C8B-B14F-4D97-AF65-F5344CB8AC3E}">
        <p14:creationId xmlns:p14="http://schemas.microsoft.com/office/powerpoint/2010/main" val="285376492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0" y="0"/>
            <a:ext cx="9144000" cy="1275606"/>
          </a:xfrm>
          <a:prstGeom prst="rect">
            <a:avLst/>
          </a:prstGeom>
          <a:solidFill>
            <a:srgbClr val="009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コンテンツ プレースホルダー 2"/>
          <p:cNvSpPr>
            <a:spLocks noGrp="1"/>
          </p:cNvSpPr>
          <p:nvPr>
            <p:ph idx="1"/>
          </p:nvPr>
        </p:nvSpPr>
        <p:spPr>
          <a:xfrm>
            <a:off x="457200" y="169751"/>
            <a:ext cx="8229600" cy="936104"/>
          </a:xfrm>
        </p:spPr>
        <p:txBody>
          <a:bodyPr>
            <a:noAutofit/>
          </a:bodyPr>
          <a:lstStyle/>
          <a:p>
            <a:pPr marL="0" indent="0">
              <a:buNone/>
            </a:pPr>
            <a:r>
              <a:rPr lang="en-US" altLang="ja-JP" sz="4800" dirty="0" smtClean="0">
                <a:solidFill>
                  <a:schemeClr val="bg1"/>
                </a:solidFill>
                <a:latin typeface="+mj-ea"/>
                <a:ea typeface="+mj-ea"/>
              </a:rPr>
              <a:t>Q</a:t>
            </a:r>
            <a:r>
              <a:rPr lang="en-US" altLang="ja-JP" sz="4800" dirty="0">
                <a:solidFill>
                  <a:schemeClr val="bg1"/>
                </a:solidFill>
                <a:latin typeface="+mj-ea"/>
                <a:ea typeface="+mj-ea"/>
              </a:rPr>
              <a:t>2</a:t>
            </a:r>
            <a:r>
              <a:rPr lang="ja-JP" altLang="en-US" sz="4800" dirty="0" smtClean="0">
                <a:solidFill>
                  <a:schemeClr val="bg1"/>
                </a:solidFill>
                <a:latin typeface="+mj-ea"/>
                <a:ea typeface="+mj-ea"/>
              </a:rPr>
              <a:t>）</a:t>
            </a:r>
            <a:endParaRPr lang="en-US" altLang="ja-JP" sz="3600" dirty="0">
              <a:solidFill>
                <a:schemeClr val="bg1"/>
              </a:solidFill>
              <a:latin typeface="+mj-ea"/>
              <a:ea typeface="+mj-ea"/>
            </a:endParaRPr>
          </a:p>
          <a:p>
            <a:pPr marL="0" indent="0">
              <a:buNone/>
            </a:pPr>
            <a:r>
              <a:rPr lang="ja-JP" altLang="en-US" dirty="0" smtClean="0"/>
              <a:t>　　　　　　　　　　　　</a:t>
            </a:r>
            <a:endParaRPr kumimoji="1" lang="ja-JP" altLang="en-US" dirty="0"/>
          </a:p>
        </p:txBody>
      </p:sp>
      <p:sp>
        <p:nvSpPr>
          <p:cNvPr id="9" name="角丸四角形 8"/>
          <p:cNvSpPr/>
          <p:nvPr/>
        </p:nvSpPr>
        <p:spPr>
          <a:xfrm>
            <a:off x="6768752" y="226807"/>
            <a:ext cx="2843808" cy="864096"/>
          </a:xfrm>
          <a:prstGeom prst="roundRect">
            <a:avLst>
              <a:gd name="adj" fmla="val 50000"/>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テキスト ボックス 9"/>
          <p:cNvSpPr txBox="1"/>
          <p:nvPr/>
        </p:nvSpPr>
        <p:spPr>
          <a:xfrm>
            <a:off x="6901229" y="453901"/>
            <a:ext cx="1667444" cy="400110"/>
          </a:xfrm>
          <a:prstGeom prst="rect">
            <a:avLst/>
          </a:prstGeom>
          <a:noFill/>
        </p:spPr>
        <p:txBody>
          <a:bodyPr wrap="none" rtlCol="0">
            <a:spAutoFit/>
          </a:bodyPr>
          <a:lstStyle/>
          <a:p>
            <a:r>
              <a:rPr kumimoji="1" lang="ja-JP" altLang="en-US" sz="2000" b="1" dirty="0" smtClean="0">
                <a:solidFill>
                  <a:srgbClr val="009900"/>
                </a:solidFill>
              </a:rPr>
              <a:t>テーマの利点</a:t>
            </a:r>
            <a:endParaRPr kumimoji="1" lang="ja-JP" altLang="en-US" sz="2000" b="1" dirty="0">
              <a:solidFill>
                <a:srgbClr val="009900"/>
              </a:solidFill>
            </a:endParaRPr>
          </a:p>
        </p:txBody>
      </p:sp>
      <p:sp>
        <p:nvSpPr>
          <p:cNvPr id="11" name="コンテンツ プレースホルダー 2"/>
          <p:cNvSpPr txBox="1">
            <a:spLocks/>
          </p:cNvSpPr>
          <p:nvPr/>
        </p:nvSpPr>
        <p:spPr>
          <a:xfrm>
            <a:off x="446856" y="1988840"/>
            <a:ext cx="8229600" cy="238311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buFont typeface="Arial" panose="020B0604020202020204" pitchFamily="34" charset="0"/>
              <a:buNone/>
            </a:pPr>
            <a:r>
              <a:rPr lang="ja-JP" altLang="en-US" sz="4800" dirty="0" smtClean="0"/>
              <a:t>地域の人とのつながりを深めることの意義について、あなたの考えを述べなさい。</a:t>
            </a:r>
            <a:endParaRPr lang="en-US" altLang="ja-JP" sz="4800" dirty="0" smtClean="0"/>
          </a:p>
          <a:p>
            <a:pPr marL="0" indent="0">
              <a:buFont typeface="Arial" panose="020B0604020202020204" pitchFamily="34" charset="0"/>
              <a:buNone/>
            </a:pPr>
            <a:endParaRPr lang="en-US" altLang="ja-JP" dirty="0" smtClean="0"/>
          </a:p>
          <a:p>
            <a:pPr marL="0" indent="0">
              <a:buFont typeface="Arial" panose="020B0604020202020204" pitchFamily="34" charset="0"/>
              <a:buNone/>
            </a:pPr>
            <a:r>
              <a:rPr lang="ja-JP" altLang="en-US" dirty="0" smtClean="0"/>
              <a:t>　　　　　　　　　　　</a:t>
            </a:r>
            <a:endParaRPr lang="en-US" altLang="ja-JP" dirty="0" smtClean="0"/>
          </a:p>
          <a:p>
            <a:pPr marL="0" indent="0">
              <a:buFont typeface="Arial" panose="020B0604020202020204" pitchFamily="34" charset="0"/>
              <a:buNone/>
            </a:pPr>
            <a:r>
              <a:rPr lang="ja-JP" altLang="en-US" dirty="0" smtClean="0"/>
              <a:t>　　　　　　　　　　　　</a:t>
            </a:r>
            <a:endParaRPr lang="ja-JP" altLang="en-US" dirty="0"/>
          </a:p>
        </p:txBody>
      </p:sp>
    </p:spTree>
    <p:extLst>
      <p:ext uri="{BB962C8B-B14F-4D97-AF65-F5344CB8AC3E}">
        <p14:creationId xmlns:p14="http://schemas.microsoft.com/office/powerpoint/2010/main" val="31389133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0" y="0"/>
            <a:ext cx="9144000" cy="1275606"/>
          </a:xfrm>
          <a:prstGeom prst="rect">
            <a:avLst/>
          </a:prstGeom>
          <a:solidFill>
            <a:srgbClr val="009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コンテンツ プレースホルダー 2"/>
          <p:cNvSpPr>
            <a:spLocks noGrp="1"/>
          </p:cNvSpPr>
          <p:nvPr>
            <p:ph idx="1"/>
          </p:nvPr>
        </p:nvSpPr>
        <p:spPr>
          <a:xfrm>
            <a:off x="457200" y="169751"/>
            <a:ext cx="8229600" cy="936104"/>
          </a:xfrm>
        </p:spPr>
        <p:txBody>
          <a:bodyPr>
            <a:noAutofit/>
          </a:bodyPr>
          <a:lstStyle/>
          <a:p>
            <a:pPr marL="0" indent="0">
              <a:buNone/>
            </a:pPr>
            <a:r>
              <a:rPr lang="ja-JP" altLang="en-US" sz="4800" dirty="0" smtClean="0">
                <a:solidFill>
                  <a:schemeClr val="bg1"/>
                </a:solidFill>
              </a:rPr>
              <a:t>序論</a:t>
            </a:r>
            <a:r>
              <a:rPr lang="ja-JP" altLang="en-US" sz="3600" dirty="0">
                <a:solidFill>
                  <a:schemeClr val="bg1"/>
                </a:solidFill>
              </a:rPr>
              <a:t>＜</a:t>
            </a:r>
            <a:r>
              <a:rPr lang="ja-JP" altLang="en-US" sz="3600" dirty="0" smtClean="0">
                <a:solidFill>
                  <a:schemeClr val="bg1"/>
                </a:solidFill>
              </a:rPr>
              <a:t>解答例</a:t>
            </a:r>
            <a:r>
              <a:rPr lang="ja-JP" altLang="en-US" sz="3600" dirty="0">
                <a:solidFill>
                  <a:schemeClr val="bg1"/>
                </a:solidFill>
              </a:rPr>
              <a:t>＞</a:t>
            </a:r>
            <a:endParaRPr lang="en-US" altLang="ja-JP" sz="3600" dirty="0">
              <a:solidFill>
                <a:schemeClr val="bg1"/>
              </a:solidFill>
            </a:endParaRPr>
          </a:p>
          <a:p>
            <a:pPr marL="0" indent="0">
              <a:buNone/>
            </a:pPr>
            <a:r>
              <a:rPr lang="ja-JP" altLang="en-US" dirty="0" smtClean="0"/>
              <a:t>　　　　　　　　　　　　</a:t>
            </a:r>
            <a:endParaRPr kumimoji="1" lang="ja-JP" altLang="en-US" dirty="0"/>
          </a:p>
        </p:txBody>
      </p:sp>
      <p:sp>
        <p:nvSpPr>
          <p:cNvPr id="6" name="コンテンツ プレースホルダー 2"/>
          <p:cNvSpPr txBox="1">
            <a:spLocks/>
          </p:cNvSpPr>
          <p:nvPr/>
        </p:nvSpPr>
        <p:spPr>
          <a:xfrm>
            <a:off x="473394" y="1491630"/>
            <a:ext cx="8229600" cy="1895707"/>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buNone/>
            </a:pPr>
            <a:r>
              <a:rPr lang="ja-JP" altLang="en-US" sz="3600" dirty="0"/>
              <a:t>地域の人とのつながりを深めることには、災害時や非常時の助け合いが容易になるという意義があると考える</a:t>
            </a:r>
            <a:r>
              <a:rPr lang="ja-JP" altLang="en-US" sz="3600" dirty="0" smtClean="0"/>
              <a:t>。</a:t>
            </a:r>
            <a:endParaRPr lang="en-US" altLang="ja-JP" sz="2000" dirty="0"/>
          </a:p>
        </p:txBody>
      </p:sp>
      <p:grpSp>
        <p:nvGrpSpPr>
          <p:cNvPr id="10" name="グループ化 9"/>
          <p:cNvGrpSpPr/>
          <p:nvPr/>
        </p:nvGrpSpPr>
        <p:grpSpPr>
          <a:xfrm>
            <a:off x="350066" y="3363837"/>
            <a:ext cx="8443867" cy="1559133"/>
            <a:chOff x="395536" y="4221088"/>
            <a:chExt cx="8443867" cy="1913482"/>
          </a:xfrm>
        </p:grpSpPr>
        <p:sp>
          <p:nvSpPr>
            <p:cNvPr id="8" name="角丸四角形 7"/>
            <p:cNvSpPr/>
            <p:nvPr/>
          </p:nvSpPr>
          <p:spPr>
            <a:xfrm>
              <a:off x="395536" y="4221088"/>
              <a:ext cx="8443867" cy="1913482"/>
            </a:xfrm>
            <a:prstGeom prst="roundRect">
              <a:avLst/>
            </a:prstGeom>
            <a:solidFill>
              <a:schemeClr val="bg1"/>
            </a:solidFill>
            <a:ln w="762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コンテンツ プレースホルダー 2"/>
            <p:cNvSpPr txBox="1">
              <a:spLocks/>
            </p:cNvSpPr>
            <p:nvPr/>
          </p:nvSpPr>
          <p:spPr>
            <a:xfrm>
              <a:off x="518864" y="4486210"/>
              <a:ext cx="8229600" cy="1364456"/>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buNone/>
              </a:pPr>
              <a:r>
                <a:rPr lang="ja-JP" altLang="en-US" sz="3000" dirty="0" smtClean="0"/>
                <a:t>⇒</a:t>
              </a:r>
              <a:r>
                <a:rPr lang="ja-JP" altLang="en-US" sz="3000" dirty="0"/>
                <a:t>設問で</a:t>
              </a:r>
              <a:r>
                <a:rPr lang="ja-JP" altLang="en-US" sz="3000" dirty="0">
                  <a:solidFill>
                    <a:srgbClr val="009900"/>
                  </a:solidFill>
                </a:rPr>
                <a:t>テーマの利点</a:t>
              </a:r>
              <a:r>
                <a:rPr lang="ja-JP" altLang="en-US" sz="3000" dirty="0"/>
                <a:t>が問われている場合、序論でその内容についての自分の考えを述べる</a:t>
              </a:r>
              <a:r>
                <a:rPr lang="ja-JP" altLang="en-US" sz="3000" dirty="0" smtClean="0"/>
                <a:t>。</a:t>
              </a:r>
              <a:endParaRPr lang="ja-JP" altLang="en-US" sz="3000" dirty="0"/>
            </a:p>
          </p:txBody>
        </p:sp>
      </p:grpSp>
      <p:sp>
        <p:nvSpPr>
          <p:cNvPr id="11" name="角丸四角形 10"/>
          <p:cNvSpPr/>
          <p:nvPr/>
        </p:nvSpPr>
        <p:spPr>
          <a:xfrm>
            <a:off x="6768752" y="226807"/>
            <a:ext cx="2843808" cy="864096"/>
          </a:xfrm>
          <a:prstGeom prst="roundRect">
            <a:avLst>
              <a:gd name="adj" fmla="val 50000"/>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テキスト ボックス 11"/>
          <p:cNvSpPr txBox="1"/>
          <p:nvPr/>
        </p:nvSpPr>
        <p:spPr>
          <a:xfrm>
            <a:off x="6901229" y="453901"/>
            <a:ext cx="1667444" cy="400110"/>
          </a:xfrm>
          <a:prstGeom prst="rect">
            <a:avLst/>
          </a:prstGeom>
          <a:noFill/>
        </p:spPr>
        <p:txBody>
          <a:bodyPr wrap="none" rtlCol="0">
            <a:spAutoFit/>
          </a:bodyPr>
          <a:lstStyle/>
          <a:p>
            <a:r>
              <a:rPr kumimoji="1" lang="ja-JP" altLang="en-US" sz="2000" b="1" dirty="0" smtClean="0">
                <a:solidFill>
                  <a:srgbClr val="009900"/>
                </a:solidFill>
              </a:rPr>
              <a:t>テーマの利点</a:t>
            </a:r>
            <a:endParaRPr kumimoji="1" lang="ja-JP" altLang="en-US" sz="2000" b="1" dirty="0">
              <a:solidFill>
                <a:srgbClr val="009900"/>
              </a:solidFill>
            </a:endParaRPr>
          </a:p>
        </p:txBody>
      </p:sp>
    </p:spTree>
    <p:extLst>
      <p:ext uri="{BB962C8B-B14F-4D97-AF65-F5344CB8AC3E}">
        <p14:creationId xmlns:p14="http://schemas.microsoft.com/office/powerpoint/2010/main" val="4689978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10"/>
                                        </p:tgtEl>
                                        <p:attrNameLst>
                                          <p:attrName>style.visibility</p:attrName>
                                        </p:attrNameLst>
                                      </p:cBhvr>
                                      <p:to>
                                        <p:strVal val="visible"/>
                                      </p:to>
                                    </p:set>
                                    <p:anim calcmode="lin" valueType="num">
                                      <p:cBhvr additive="base">
                                        <p:cTn id="7" dur="500" fill="hold"/>
                                        <p:tgtEl>
                                          <p:spTgt spid="10"/>
                                        </p:tgtEl>
                                        <p:attrNameLst>
                                          <p:attrName>ppt_x</p:attrName>
                                        </p:attrNameLst>
                                      </p:cBhvr>
                                      <p:tavLst>
                                        <p:tav tm="0">
                                          <p:val>
                                            <p:strVal val="0-#ppt_w/2"/>
                                          </p:val>
                                        </p:tav>
                                        <p:tav tm="100000">
                                          <p:val>
                                            <p:strVal val="#ppt_x"/>
                                          </p:val>
                                        </p:tav>
                                      </p:tavLst>
                                    </p:anim>
                                    <p:anim calcmode="lin" valueType="num">
                                      <p:cBhvr additive="base">
                                        <p:cTn id="8" dur="500" fill="hold"/>
                                        <p:tgtEl>
                                          <p:spTgt spid="10"/>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0" y="0"/>
            <a:ext cx="9144000" cy="1275606"/>
          </a:xfrm>
          <a:prstGeom prst="rect">
            <a:avLst/>
          </a:prstGeom>
          <a:solidFill>
            <a:srgbClr val="009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コンテンツ プレースホルダー 2"/>
          <p:cNvSpPr>
            <a:spLocks noGrp="1"/>
          </p:cNvSpPr>
          <p:nvPr>
            <p:ph idx="1"/>
          </p:nvPr>
        </p:nvSpPr>
        <p:spPr>
          <a:xfrm>
            <a:off x="457200" y="169751"/>
            <a:ext cx="8229600" cy="936104"/>
          </a:xfrm>
        </p:spPr>
        <p:txBody>
          <a:bodyPr>
            <a:noAutofit/>
          </a:bodyPr>
          <a:lstStyle/>
          <a:p>
            <a:pPr marL="0" indent="0">
              <a:buNone/>
            </a:pPr>
            <a:r>
              <a:rPr lang="ja-JP" altLang="en-US" sz="4800" dirty="0" smtClean="0">
                <a:solidFill>
                  <a:schemeClr val="bg1"/>
                </a:solidFill>
              </a:rPr>
              <a:t>本論</a:t>
            </a:r>
            <a:r>
              <a:rPr lang="ja-JP" altLang="en-US" sz="3600" dirty="0">
                <a:solidFill>
                  <a:schemeClr val="bg1"/>
                </a:solidFill>
              </a:rPr>
              <a:t>＜</a:t>
            </a:r>
            <a:r>
              <a:rPr lang="ja-JP" altLang="en-US" sz="3600" dirty="0" smtClean="0">
                <a:solidFill>
                  <a:schemeClr val="bg1"/>
                </a:solidFill>
              </a:rPr>
              <a:t>解答例</a:t>
            </a:r>
            <a:r>
              <a:rPr lang="ja-JP" altLang="en-US" sz="3600" dirty="0">
                <a:solidFill>
                  <a:schemeClr val="bg1"/>
                </a:solidFill>
              </a:rPr>
              <a:t>＞</a:t>
            </a:r>
            <a:endParaRPr lang="en-US" altLang="ja-JP" sz="3600" dirty="0">
              <a:solidFill>
                <a:schemeClr val="bg1"/>
              </a:solidFill>
            </a:endParaRPr>
          </a:p>
          <a:p>
            <a:pPr marL="0" indent="0">
              <a:buNone/>
            </a:pPr>
            <a:r>
              <a:rPr lang="ja-JP" altLang="en-US" dirty="0" smtClean="0"/>
              <a:t>　　　　　　　　　　　　</a:t>
            </a:r>
            <a:endParaRPr kumimoji="1" lang="ja-JP" altLang="en-US" dirty="0"/>
          </a:p>
        </p:txBody>
      </p:sp>
      <p:sp>
        <p:nvSpPr>
          <p:cNvPr id="6" name="コンテンツ プレースホルダー 2"/>
          <p:cNvSpPr txBox="1">
            <a:spLocks/>
          </p:cNvSpPr>
          <p:nvPr/>
        </p:nvSpPr>
        <p:spPr>
          <a:xfrm>
            <a:off x="473394" y="1419622"/>
            <a:ext cx="8229600" cy="2376264"/>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buNone/>
            </a:pPr>
            <a:r>
              <a:rPr lang="ja-JP" altLang="en-US" sz="3600" dirty="0"/>
              <a:t>災害時、警察や消防などは、地域の住民を一人一人把握しきれない。互いに顔見知りであれば、災害による避難や救助の際に取り残される人がいなくなる。</a:t>
            </a:r>
            <a:endParaRPr lang="en-US" altLang="ja-JP" sz="2000" dirty="0"/>
          </a:p>
        </p:txBody>
      </p:sp>
      <p:grpSp>
        <p:nvGrpSpPr>
          <p:cNvPr id="10" name="グループ化 9"/>
          <p:cNvGrpSpPr/>
          <p:nvPr/>
        </p:nvGrpSpPr>
        <p:grpSpPr>
          <a:xfrm>
            <a:off x="350066" y="3867893"/>
            <a:ext cx="8443867" cy="1133365"/>
            <a:chOff x="395536" y="4221088"/>
            <a:chExt cx="8443867" cy="1913482"/>
          </a:xfrm>
        </p:grpSpPr>
        <p:sp>
          <p:nvSpPr>
            <p:cNvPr id="8" name="角丸四角形 7"/>
            <p:cNvSpPr/>
            <p:nvPr/>
          </p:nvSpPr>
          <p:spPr>
            <a:xfrm>
              <a:off x="395536" y="4221088"/>
              <a:ext cx="8443867" cy="1913482"/>
            </a:xfrm>
            <a:prstGeom prst="roundRect">
              <a:avLst/>
            </a:prstGeom>
            <a:solidFill>
              <a:schemeClr val="bg1"/>
            </a:solidFill>
            <a:ln w="762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コンテンツ プレースホルダー 2"/>
            <p:cNvSpPr txBox="1">
              <a:spLocks/>
            </p:cNvSpPr>
            <p:nvPr/>
          </p:nvSpPr>
          <p:spPr>
            <a:xfrm>
              <a:off x="518864" y="4707378"/>
              <a:ext cx="8229600" cy="1364459"/>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buNone/>
              </a:pPr>
              <a:r>
                <a:rPr lang="ja-JP" altLang="en-US" sz="3000" dirty="0" smtClean="0"/>
                <a:t>⇒</a:t>
              </a:r>
              <a:r>
                <a:rPr lang="ja-JP" altLang="en-US" sz="2800" dirty="0"/>
                <a:t>序論で述べた意義を適切な具体例で説明する。 </a:t>
              </a:r>
              <a:endParaRPr lang="ja-JP" altLang="en-US" sz="3000" dirty="0"/>
            </a:p>
          </p:txBody>
        </p:sp>
      </p:grpSp>
      <p:sp>
        <p:nvSpPr>
          <p:cNvPr id="11" name="角丸四角形 10"/>
          <p:cNvSpPr/>
          <p:nvPr/>
        </p:nvSpPr>
        <p:spPr>
          <a:xfrm>
            <a:off x="6768752" y="226807"/>
            <a:ext cx="2843808" cy="864096"/>
          </a:xfrm>
          <a:prstGeom prst="roundRect">
            <a:avLst>
              <a:gd name="adj" fmla="val 50000"/>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テキスト ボックス 11"/>
          <p:cNvSpPr txBox="1"/>
          <p:nvPr/>
        </p:nvSpPr>
        <p:spPr>
          <a:xfrm>
            <a:off x="6901229" y="453901"/>
            <a:ext cx="1667444" cy="400110"/>
          </a:xfrm>
          <a:prstGeom prst="rect">
            <a:avLst/>
          </a:prstGeom>
          <a:noFill/>
        </p:spPr>
        <p:txBody>
          <a:bodyPr wrap="none" rtlCol="0">
            <a:spAutoFit/>
          </a:bodyPr>
          <a:lstStyle/>
          <a:p>
            <a:r>
              <a:rPr kumimoji="1" lang="ja-JP" altLang="en-US" sz="2000" b="1" dirty="0" smtClean="0">
                <a:solidFill>
                  <a:srgbClr val="009900"/>
                </a:solidFill>
              </a:rPr>
              <a:t>テーマの利点</a:t>
            </a:r>
            <a:endParaRPr kumimoji="1" lang="ja-JP" altLang="en-US" sz="2000" b="1" dirty="0">
              <a:solidFill>
                <a:srgbClr val="009900"/>
              </a:solidFill>
            </a:endParaRPr>
          </a:p>
        </p:txBody>
      </p:sp>
    </p:spTree>
    <p:extLst>
      <p:ext uri="{BB962C8B-B14F-4D97-AF65-F5344CB8AC3E}">
        <p14:creationId xmlns:p14="http://schemas.microsoft.com/office/powerpoint/2010/main" val="16511714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10"/>
                                        </p:tgtEl>
                                        <p:attrNameLst>
                                          <p:attrName>style.visibility</p:attrName>
                                        </p:attrNameLst>
                                      </p:cBhvr>
                                      <p:to>
                                        <p:strVal val="visible"/>
                                      </p:to>
                                    </p:set>
                                    <p:anim calcmode="lin" valueType="num">
                                      <p:cBhvr additive="base">
                                        <p:cTn id="7" dur="500" fill="hold"/>
                                        <p:tgtEl>
                                          <p:spTgt spid="10"/>
                                        </p:tgtEl>
                                        <p:attrNameLst>
                                          <p:attrName>ppt_x</p:attrName>
                                        </p:attrNameLst>
                                      </p:cBhvr>
                                      <p:tavLst>
                                        <p:tav tm="0">
                                          <p:val>
                                            <p:strVal val="0-#ppt_w/2"/>
                                          </p:val>
                                        </p:tav>
                                        <p:tav tm="100000">
                                          <p:val>
                                            <p:strVal val="#ppt_x"/>
                                          </p:val>
                                        </p:tav>
                                      </p:tavLst>
                                    </p:anim>
                                    <p:anim calcmode="lin" valueType="num">
                                      <p:cBhvr additive="base">
                                        <p:cTn id="8" dur="500" fill="hold"/>
                                        <p:tgtEl>
                                          <p:spTgt spid="10"/>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0" y="0"/>
            <a:ext cx="9144000" cy="1275606"/>
          </a:xfrm>
          <a:prstGeom prst="rect">
            <a:avLst/>
          </a:prstGeom>
          <a:solidFill>
            <a:srgbClr val="009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コンテンツ プレースホルダー 2"/>
          <p:cNvSpPr>
            <a:spLocks noGrp="1"/>
          </p:cNvSpPr>
          <p:nvPr>
            <p:ph idx="1"/>
          </p:nvPr>
        </p:nvSpPr>
        <p:spPr>
          <a:xfrm>
            <a:off x="457200" y="169751"/>
            <a:ext cx="8229600" cy="936104"/>
          </a:xfrm>
        </p:spPr>
        <p:txBody>
          <a:bodyPr>
            <a:noAutofit/>
          </a:bodyPr>
          <a:lstStyle/>
          <a:p>
            <a:pPr marL="0" indent="0">
              <a:buNone/>
            </a:pPr>
            <a:r>
              <a:rPr lang="ja-JP" altLang="en-US" sz="4800" dirty="0" smtClean="0">
                <a:solidFill>
                  <a:schemeClr val="bg1"/>
                </a:solidFill>
              </a:rPr>
              <a:t>結論</a:t>
            </a:r>
            <a:r>
              <a:rPr lang="ja-JP" altLang="en-US" sz="3600" dirty="0">
                <a:solidFill>
                  <a:schemeClr val="bg1"/>
                </a:solidFill>
              </a:rPr>
              <a:t>＜</a:t>
            </a:r>
            <a:r>
              <a:rPr lang="ja-JP" altLang="en-US" sz="3600" dirty="0" smtClean="0">
                <a:solidFill>
                  <a:schemeClr val="bg1"/>
                </a:solidFill>
              </a:rPr>
              <a:t>解答例</a:t>
            </a:r>
            <a:r>
              <a:rPr lang="ja-JP" altLang="en-US" sz="3600" dirty="0">
                <a:solidFill>
                  <a:schemeClr val="bg1"/>
                </a:solidFill>
              </a:rPr>
              <a:t>＞</a:t>
            </a:r>
            <a:endParaRPr lang="en-US" altLang="ja-JP" sz="3600" dirty="0">
              <a:solidFill>
                <a:schemeClr val="bg1"/>
              </a:solidFill>
            </a:endParaRPr>
          </a:p>
          <a:p>
            <a:pPr marL="0" indent="0">
              <a:buNone/>
            </a:pPr>
            <a:r>
              <a:rPr lang="ja-JP" altLang="en-US" dirty="0" smtClean="0"/>
              <a:t>　　　　　　　　　　　　</a:t>
            </a:r>
            <a:endParaRPr kumimoji="1" lang="ja-JP" altLang="en-US" dirty="0"/>
          </a:p>
        </p:txBody>
      </p:sp>
      <p:sp>
        <p:nvSpPr>
          <p:cNvPr id="6" name="コンテンツ プレースホルダー 2"/>
          <p:cNvSpPr txBox="1">
            <a:spLocks/>
          </p:cNvSpPr>
          <p:nvPr/>
        </p:nvSpPr>
        <p:spPr>
          <a:xfrm>
            <a:off x="473394" y="1419622"/>
            <a:ext cx="8229600" cy="2376264"/>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buNone/>
            </a:pPr>
            <a:r>
              <a:rPr lang="ja-JP" altLang="en-US" sz="4000" dirty="0"/>
              <a:t>だから、地域の人とのつながりを深めれば、助け合いが容易になるという意義があると考える。</a:t>
            </a:r>
            <a:endParaRPr lang="en-US" altLang="ja-JP" sz="2400" dirty="0"/>
          </a:p>
        </p:txBody>
      </p:sp>
      <p:grpSp>
        <p:nvGrpSpPr>
          <p:cNvPr id="10" name="グループ化 9"/>
          <p:cNvGrpSpPr/>
          <p:nvPr/>
        </p:nvGrpSpPr>
        <p:grpSpPr>
          <a:xfrm>
            <a:off x="350066" y="3579862"/>
            <a:ext cx="8443867" cy="1133365"/>
            <a:chOff x="395536" y="4221088"/>
            <a:chExt cx="8443867" cy="1913482"/>
          </a:xfrm>
        </p:grpSpPr>
        <p:sp>
          <p:nvSpPr>
            <p:cNvPr id="8" name="角丸四角形 7"/>
            <p:cNvSpPr/>
            <p:nvPr/>
          </p:nvSpPr>
          <p:spPr>
            <a:xfrm>
              <a:off x="395536" y="4221088"/>
              <a:ext cx="8443867" cy="1913482"/>
            </a:xfrm>
            <a:prstGeom prst="roundRect">
              <a:avLst/>
            </a:prstGeom>
            <a:solidFill>
              <a:schemeClr val="bg1"/>
            </a:solidFill>
            <a:ln w="762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コンテンツ プレースホルダー 2"/>
            <p:cNvSpPr txBox="1">
              <a:spLocks/>
            </p:cNvSpPr>
            <p:nvPr/>
          </p:nvSpPr>
          <p:spPr>
            <a:xfrm>
              <a:off x="518864" y="4707378"/>
              <a:ext cx="8229600" cy="1364459"/>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buNone/>
              </a:pPr>
              <a:r>
                <a:rPr lang="ja-JP" altLang="en-US" sz="3000" dirty="0" smtClean="0"/>
                <a:t>⇒</a:t>
              </a:r>
              <a:r>
                <a:rPr lang="ja-JP" altLang="en-US" sz="2800" dirty="0"/>
                <a:t>序論で述べたことを再度確認する。 </a:t>
              </a:r>
              <a:endParaRPr lang="ja-JP" altLang="en-US" sz="3000" dirty="0"/>
            </a:p>
          </p:txBody>
        </p:sp>
      </p:grpSp>
      <p:sp>
        <p:nvSpPr>
          <p:cNvPr id="11" name="角丸四角形 10"/>
          <p:cNvSpPr/>
          <p:nvPr/>
        </p:nvSpPr>
        <p:spPr>
          <a:xfrm>
            <a:off x="6768752" y="226807"/>
            <a:ext cx="2843808" cy="864096"/>
          </a:xfrm>
          <a:prstGeom prst="roundRect">
            <a:avLst>
              <a:gd name="adj" fmla="val 50000"/>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テキスト ボックス 11"/>
          <p:cNvSpPr txBox="1"/>
          <p:nvPr/>
        </p:nvSpPr>
        <p:spPr>
          <a:xfrm>
            <a:off x="6901229" y="453901"/>
            <a:ext cx="1667444" cy="400110"/>
          </a:xfrm>
          <a:prstGeom prst="rect">
            <a:avLst/>
          </a:prstGeom>
          <a:noFill/>
        </p:spPr>
        <p:txBody>
          <a:bodyPr wrap="none" rtlCol="0">
            <a:spAutoFit/>
          </a:bodyPr>
          <a:lstStyle/>
          <a:p>
            <a:r>
              <a:rPr kumimoji="1" lang="ja-JP" altLang="en-US" sz="2000" b="1" dirty="0" smtClean="0">
                <a:solidFill>
                  <a:srgbClr val="009900"/>
                </a:solidFill>
              </a:rPr>
              <a:t>テーマの利点</a:t>
            </a:r>
            <a:endParaRPr kumimoji="1" lang="ja-JP" altLang="en-US" sz="2000" b="1" dirty="0">
              <a:solidFill>
                <a:srgbClr val="009900"/>
              </a:solidFill>
            </a:endParaRPr>
          </a:p>
        </p:txBody>
      </p:sp>
    </p:spTree>
    <p:extLst>
      <p:ext uri="{BB962C8B-B14F-4D97-AF65-F5344CB8AC3E}">
        <p14:creationId xmlns:p14="http://schemas.microsoft.com/office/powerpoint/2010/main" val="17430871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10"/>
                                        </p:tgtEl>
                                        <p:attrNameLst>
                                          <p:attrName>style.visibility</p:attrName>
                                        </p:attrNameLst>
                                      </p:cBhvr>
                                      <p:to>
                                        <p:strVal val="visible"/>
                                      </p:to>
                                    </p:set>
                                    <p:anim calcmode="lin" valueType="num">
                                      <p:cBhvr additive="base">
                                        <p:cTn id="7" dur="500" fill="hold"/>
                                        <p:tgtEl>
                                          <p:spTgt spid="10"/>
                                        </p:tgtEl>
                                        <p:attrNameLst>
                                          <p:attrName>ppt_x</p:attrName>
                                        </p:attrNameLst>
                                      </p:cBhvr>
                                      <p:tavLst>
                                        <p:tav tm="0">
                                          <p:val>
                                            <p:strVal val="0-#ppt_w/2"/>
                                          </p:val>
                                        </p:tav>
                                        <p:tav tm="100000">
                                          <p:val>
                                            <p:strVal val="#ppt_x"/>
                                          </p:val>
                                        </p:tav>
                                      </p:tavLst>
                                    </p:anim>
                                    <p:anim calcmode="lin" valueType="num">
                                      <p:cBhvr additive="base">
                                        <p:cTn id="8" dur="500" fill="hold"/>
                                        <p:tgtEl>
                                          <p:spTgt spid="10"/>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0" y="0"/>
            <a:ext cx="9144000" cy="1275606"/>
          </a:xfrm>
          <a:prstGeom prst="rect">
            <a:avLst/>
          </a:prstGeom>
          <a:solidFill>
            <a:srgbClr val="009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コンテンツ プレースホルダー 2"/>
          <p:cNvSpPr>
            <a:spLocks noGrp="1"/>
          </p:cNvSpPr>
          <p:nvPr>
            <p:ph idx="1"/>
          </p:nvPr>
        </p:nvSpPr>
        <p:spPr>
          <a:xfrm>
            <a:off x="457200" y="169751"/>
            <a:ext cx="8229600" cy="936104"/>
          </a:xfrm>
        </p:spPr>
        <p:txBody>
          <a:bodyPr>
            <a:noAutofit/>
          </a:bodyPr>
          <a:lstStyle/>
          <a:p>
            <a:pPr marL="0" indent="0">
              <a:buNone/>
            </a:pPr>
            <a:r>
              <a:rPr lang="ja-JP" altLang="en-US" sz="4800" dirty="0" smtClean="0">
                <a:solidFill>
                  <a:schemeClr val="bg1"/>
                </a:solidFill>
              </a:rPr>
              <a:t>結論</a:t>
            </a:r>
            <a:r>
              <a:rPr lang="ja-JP" altLang="en-US" sz="4000" dirty="0" smtClean="0">
                <a:solidFill>
                  <a:schemeClr val="bg1"/>
                </a:solidFill>
              </a:rPr>
              <a:t>＋</a:t>
            </a:r>
            <a:r>
              <a:rPr lang="en-US" altLang="ja-JP" sz="5400" dirty="0" smtClean="0">
                <a:solidFill>
                  <a:schemeClr val="bg1"/>
                </a:solidFill>
              </a:rPr>
              <a:t>α</a:t>
            </a:r>
            <a:r>
              <a:rPr lang="en-US" altLang="ja-JP" sz="3600" dirty="0" smtClean="0">
                <a:solidFill>
                  <a:schemeClr val="bg1"/>
                </a:solidFill>
              </a:rPr>
              <a:t> </a:t>
            </a:r>
            <a:r>
              <a:rPr lang="ja-JP" altLang="en-US" sz="3600" dirty="0" smtClean="0">
                <a:solidFill>
                  <a:schemeClr val="bg1"/>
                </a:solidFill>
              </a:rPr>
              <a:t>＜解答例</a:t>
            </a:r>
            <a:r>
              <a:rPr lang="ja-JP" altLang="en-US" sz="3600" dirty="0">
                <a:solidFill>
                  <a:schemeClr val="bg1"/>
                </a:solidFill>
              </a:rPr>
              <a:t>＞</a:t>
            </a:r>
            <a:endParaRPr lang="en-US" altLang="ja-JP" sz="3600" dirty="0">
              <a:solidFill>
                <a:schemeClr val="bg1"/>
              </a:solidFill>
            </a:endParaRPr>
          </a:p>
          <a:p>
            <a:pPr marL="0" indent="0">
              <a:buNone/>
            </a:pPr>
            <a:r>
              <a:rPr lang="ja-JP" altLang="en-US" dirty="0" smtClean="0"/>
              <a:t>　　　　　　　　　　　　</a:t>
            </a:r>
            <a:endParaRPr kumimoji="1" lang="ja-JP" altLang="en-US" dirty="0"/>
          </a:p>
        </p:txBody>
      </p:sp>
      <p:sp>
        <p:nvSpPr>
          <p:cNvPr id="6" name="コンテンツ プレースホルダー 2"/>
          <p:cNvSpPr txBox="1">
            <a:spLocks/>
          </p:cNvSpPr>
          <p:nvPr/>
        </p:nvSpPr>
        <p:spPr>
          <a:xfrm>
            <a:off x="473394" y="1275606"/>
            <a:ext cx="8229600" cy="2376264"/>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buNone/>
            </a:pPr>
            <a:r>
              <a:rPr lang="ja-JP" altLang="en-US" dirty="0">
                <a:solidFill>
                  <a:schemeClr val="bg1">
                    <a:lumMod val="65000"/>
                  </a:schemeClr>
                </a:solidFill>
              </a:rPr>
              <a:t>だから、地域の人とのつながりを深めれば、助け合いが容易になるという意義があると考える。</a:t>
            </a:r>
            <a:r>
              <a:rPr lang="ja-JP" altLang="en-US" dirty="0"/>
              <a:t>特に都市部では地域のつながりが薄いと言われているので、自治体が主導して住民が交流する機会を設けるべきである。</a:t>
            </a:r>
            <a:endParaRPr lang="en-US" altLang="ja-JP" sz="1800" dirty="0"/>
          </a:p>
        </p:txBody>
      </p:sp>
      <p:grpSp>
        <p:nvGrpSpPr>
          <p:cNvPr id="10" name="グループ化 9"/>
          <p:cNvGrpSpPr/>
          <p:nvPr/>
        </p:nvGrpSpPr>
        <p:grpSpPr>
          <a:xfrm>
            <a:off x="350066" y="3867894"/>
            <a:ext cx="8443867" cy="1133365"/>
            <a:chOff x="395536" y="4221088"/>
            <a:chExt cx="8443867" cy="1913482"/>
          </a:xfrm>
        </p:grpSpPr>
        <p:sp>
          <p:nvSpPr>
            <p:cNvPr id="8" name="角丸四角形 7"/>
            <p:cNvSpPr/>
            <p:nvPr/>
          </p:nvSpPr>
          <p:spPr>
            <a:xfrm>
              <a:off x="395536" y="4221088"/>
              <a:ext cx="8443867" cy="1913482"/>
            </a:xfrm>
            <a:prstGeom prst="roundRect">
              <a:avLst/>
            </a:prstGeom>
            <a:solidFill>
              <a:schemeClr val="bg1"/>
            </a:solidFill>
            <a:ln w="762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コンテンツ プレースホルダー 2"/>
            <p:cNvSpPr txBox="1">
              <a:spLocks/>
            </p:cNvSpPr>
            <p:nvPr/>
          </p:nvSpPr>
          <p:spPr>
            <a:xfrm>
              <a:off x="518864" y="4405393"/>
              <a:ext cx="8229600" cy="1364459"/>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buNone/>
              </a:pPr>
              <a:r>
                <a:rPr lang="ja-JP" altLang="en-US" sz="3000" dirty="0" smtClean="0"/>
                <a:t>⇒</a:t>
              </a:r>
              <a:r>
                <a:rPr lang="ja-JP" altLang="en-US" sz="2800" dirty="0"/>
                <a:t>今後どうしたらよいか、社会的な視点を加えると結論がより深まる。 </a:t>
              </a:r>
              <a:endParaRPr lang="ja-JP" altLang="en-US" sz="3000" dirty="0"/>
            </a:p>
          </p:txBody>
        </p:sp>
      </p:grpSp>
      <p:sp>
        <p:nvSpPr>
          <p:cNvPr id="11" name="角丸四角形 10"/>
          <p:cNvSpPr/>
          <p:nvPr/>
        </p:nvSpPr>
        <p:spPr>
          <a:xfrm>
            <a:off x="6768752" y="226807"/>
            <a:ext cx="2843808" cy="864096"/>
          </a:xfrm>
          <a:prstGeom prst="roundRect">
            <a:avLst>
              <a:gd name="adj" fmla="val 50000"/>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テキスト ボックス 11"/>
          <p:cNvSpPr txBox="1"/>
          <p:nvPr/>
        </p:nvSpPr>
        <p:spPr>
          <a:xfrm>
            <a:off x="6901229" y="453901"/>
            <a:ext cx="1667444" cy="400110"/>
          </a:xfrm>
          <a:prstGeom prst="rect">
            <a:avLst/>
          </a:prstGeom>
          <a:noFill/>
        </p:spPr>
        <p:txBody>
          <a:bodyPr wrap="none" rtlCol="0">
            <a:spAutoFit/>
          </a:bodyPr>
          <a:lstStyle/>
          <a:p>
            <a:r>
              <a:rPr kumimoji="1" lang="ja-JP" altLang="en-US" sz="2000" b="1" dirty="0" smtClean="0">
                <a:solidFill>
                  <a:srgbClr val="009900"/>
                </a:solidFill>
              </a:rPr>
              <a:t>テーマの利点</a:t>
            </a:r>
            <a:endParaRPr kumimoji="1" lang="ja-JP" altLang="en-US" sz="2000" b="1" dirty="0">
              <a:solidFill>
                <a:srgbClr val="009900"/>
              </a:solidFill>
            </a:endParaRPr>
          </a:p>
        </p:txBody>
      </p:sp>
    </p:spTree>
    <p:extLst>
      <p:ext uri="{BB962C8B-B14F-4D97-AF65-F5344CB8AC3E}">
        <p14:creationId xmlns:p14="http://schemas.microsoft.com/office/powerpoint/2010/main" val="41133267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10"/>
                                        </p:tgtEl>
                                        <p:attrNameLst>
                                          <p:attrName>style.visibility</p:attrName>
                                        </p:attrNameLst>
                                      </p:cBhvr>
                                      <p:to>
                                        <p:strVal val="visible"/>
                                      </p:to>
                                    </p:set>
                                    <p:anim calcmode="lin" valueType="num">
                                      <p:cBhvr additive="base">
                                        <p:cTn id="7" dur="500" fill="hold"/>
                                        <p:tgtEl>
                                          <p:spTgt spid="10"/>
                                        </p:tgtEl>
                                        <p:attrNameLst>
                                          <p:attrName>ppt_x</p:attrName>
                                        </p:attrNameLst>
                                      </p:cBhvr>
                                      <p:tavLst>
                                        <p:tav tm="0">
                                          <p:val>
                                            <p:strVal val="0-#ppt_w/2"/>
                                          </p:val>
                                        </p:tav>
                                        <p:tav tm="100000">
                                          <p:val>
                                            <p:strVal val="#ppt_x"/>
                                          </p:val>
                                        </p:tav>
                                      </p:tavLst>
                                    </p:anim>
                                    <p:anim calcmode="lin" valueType="num">
                                      <p:cBhvr additive="base">
                                        <p:cTn id="8" dur="500" fill="hold"/>
                                        <p:tgtEl>
                                          <p:spTgt spid="10"/>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正方形/長方形 11"/>
          <p:cNvSpPr/>
          <p:nvPr/>
        </p:nvSpPr>
        <p:spPr>
          <a:xfrm flipH="1">
            <a:off x="4788024" y="947137"/>
            <a:ext cx="131465" cy="2908401"/>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正方形/長方形 3"/>
          <p:cNvSpPr/>
          <p:nvPr/>
        </p:nvSpPr>
        <p:spPr>
          <a:xfrm>
            <a:off x="1691683" y="195486"/>
            <a:ext cx="7056781" cy="776376"/>
          </a:xfrm>
          <a:prstGeom prst="rect">
            <a:avLst/>
          </a:prstGeom>
          <a:solidFill>
            <a:srgbClr val="009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3600" dirty="0" smtClean="0"/>
              <a:t>テーマの利点</a:t>
            </a:r>
            <a:endParaRPr kumimoji="1" lang="ja-JP" altLang="en-US" sz="2000" dirty="0"/>
          </a:p>
        </p:txBody>
      </p:sp>
      <p:sp>
        <p:nvSpPr>
          <p:cNvPr id="5" name="正方形/長方形 4"/>
          <p:cNvSpPr/>
          <p:nvPr/>
        </p:nvSpPr>
        <p:spPr>
          <a:xfrm>
            <a:off x="1691680" y="1461651"/>
            <a:ext cx="7056783" cy="720080"/>
          </a:xfrm>
          <a:prstGeom prst="rect">
            <a:avLst/>
          </a:prstGeom>
          <a:solidFill>
            <a:schemeClr val="accent3">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2400" dirty="0">
                <a:solidFill>
                  <a:schemeClr val="tx1"/>
                </a:solidFill>
              </a:rPr>
              <a:t>　</a:t>
            </a:r>
            <a:r>
              <a:rPr lang="ja-JP" altLang="en-US" sz="2400" dirty="0" smtClean="0">
                <a:solidFill>
                  <a:schemeClr val="tx1"/>
                </a:solidFill>
              </a:rPr>
              <a:t>　　　　　  </a:t>
            </a:r>
            <a:r>
              <a:rPr kumimoji="1" lang="ja-JP" altLang="en-US" sz="2800" dirty="0" smtClean="0">
                <a:solidFill>
                  <a:schemeClr val="tx1"/>
                </a:solidFill>
              </a:rPr>
              <a:t>序論：　自分の意見</a:t>
            </a:r>
            <a:endParaRPr kumimoji="1" lang="ja-JP" altLang="en-US" sz="2400" dirty="0">
              <a:solidFill>
                <a:schemeClr val="tx1"/>
              </a:solidFill>
            </a:endParaRPr>
          </a:p>
        </p:txBody>
      </p:sp>
      <p:sp>
        <p:nvSpPr>
          <p:cNvPr id="6" name="正方形/長方形 5"/>
          <p:cNvSpPr/>
          <p:nvPr/>
        </p:nvSpPr>
        <p:spPr>
          <a:xfrm>
            <a:off x="1691680" y="2512110"/>
            <a:ext cx="7056783" cy="720080"/>
          </a:xfrm>
          <a:prstGeom prst="rect">
            <a:avLst/>
          </a:prstGeom>
          <a:solidFill>
            <a:schemeClr val="accent3">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3200" dirty="0" smtClean="0">
                <a:solidFill>
                  <a:schemeClr val="tx1"/>
                </a:solidFill>
              </a:rPr>
              <a:t>　　　　　</a:t>
            </a:r>
            <a:r>
              <a:rPr kumimoji="1" lang="ja-JP" altLang="en-US" sz="2800" dirty="0" smtClean="0">
                <a:solidFill>
                  <a:schemeClr val="tx1"/>
                </a:solidFill>
              </a:rPr>
              <a:t>本論：　具体例</a:t>
            </a:r>
            <a:endParaRPr kumimoji="1" lang="ja-JP" altLang="en-US" sz="3200" dirty="0">
              <a:solidFill>
                <a:schemeClr val="tx1"/>
              </a:solidFill>
            </a:endParaRPr>
          </a:p>
        </p:txBody>
      </p:sp>
      <p:sp>
        <p:nvSpPr>
          <p:cNvPr id="7" name="正方形/長方形 6"/>
          <p:cNvSpPr/>
          <p:nvPr/>
        </p:nvSpPr>
        <p:spPr>
          <a:xfrm>
            <a:off x="1691681" y="3520224"/>
            <a:ext cx="7056783" cy="720079"/>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800" dirty="0" smtClean="0"/>
              <a:t>　</a:t>
            </a:r>
            <a:r>
              <a:rPr kumimoji="1" lang="ja-JP" altLang="en-US" sz="2800" dirty="0" smtClean="0">
                <a:solidFill>
                  <a:schemeClr val="tx1"/>
                </a:solidFill>
              </a:rPr>
              <a:t>結論：　自分の意見の再提示</a:t>
            </a:r>
            <a:endParaRPr kumimoji="1" lang="en-US" altLang="ja-JP" sz="2800" dirty="0" smtClean="0">
              <a:solidFill>
                <a:schemeClr val="tx1"/>
              </a:solidFill>
            </a:endParaRPr>
          </a:p>
        </p:txBody>
      </p:sp>
      <p:sp>
        <p:nvSpPr>
          <p:cNvPr id="8" name="正方形/長方形 7"/>
          <p:cNvSpPr/>
          <p:nvPr/>
        </p:nvSpPr>
        <p:spPr>
          <a:xfrm>
            <a:off x="1043608" y="1439457"/>
            <a:ext cx="432048" cy="3520925"/>
          </a:xfrm>
          <a:prstGeom prst="rect">
            <a:avLst/>
          </a:prstGeom>
          <a:no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rPr>
              <a:t>文章の展開</a:t>
            </a:r>
            <a:endParaRPr kumimoji="1" lang="ja-JP" altLang="en-US" dirty="0">
              <a:solidFill>
                <a:schemeClr val="tx1"/>
              </a:solidFill>
            </a:endParaRPr>
          </a:p>
        </p:txBody>
      </p:sp>
      <p:sp>
        <p:nvSpPr>
          <p:cNvPr id="9" name="正方形/長方形 8"/>
          <p:cNvSpPr/>
          <p:nvPr/>
        </p:nvSpPr>
        <p:spPr>
          <a:xfrm>
            <a:off x="1691680" y="4240303"/>
            <a:ext cx="7056784" cy="720079"/>
          </a:xfrm>
          <a:prstGeom prst="rect">
            <a:avLst/>
          </a:prstGeom>
          <a:solidFill>
            <a:schemeClr val="accent3">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800" dirty="0" smtClean="0"/>
              <a:t>    </a:t>
            </a:r>
            <a:r>
              <a:rPr lang="ja-JP" altLang="en-US" sz="2800" dirty="0"/>
              <a:t> </a:t>
            </a:r>
            <a:r>
              <a:rPr lang="en-US" altLang="ja-JP" sz="4000" dirty="0" smtClean="0"/>
              <a:t>+α</a:t>
            </a:r>
            <a:r>
              <a:rPr lang="ja-JP" altLang="en-US" sz="2800" dirty="0" smtClean="0"/>
              <a:t>：　今後どうしたらよいか</a:t>
            </a:r>
            <a:endParaRPr lang="ja-JP" altLang="en-US" sz="2800" dirty="0"/>
          </a:p>
        </p:txBody>
      </p:sp>
      <p:sp>
        <p:nvSpPr>
          <p:cNvPr id="10" name="正方形/長方形 9"/>
          <p:cNvSpPr/>
          <p:nvPr/>
        </p:nvSpPr>
        <p:spPr>
          <a:xfrm>
            <a:off x="1043608" y="220211"/>
            <a:ext cx="432048" cy="726926"/>
          </a:xfrm>
          <a:prstGeom prst="rect">
            <a:avLst/>
          </a:prstGeom>
          <a:solidFill>
            <a:schemeClr val="bg1"/>
          </a:solid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dirty="0" smtClean="0">
                <a:solidFill>
                  <a:schemeClr val="tx1"/>
                </a:solidFill>
              </a:rPr>
              <a:t>設問</a:t>
            </a:r>
            <a:endParaRPr kumimoji="1" lang="ja-JP" altLang="en-US" sz="1600" dirty="0">
              <a:solidFill>
                <a:schemeClr val="tx1"/>
              </a:solidFill>
            </a:endParaRPr>
          </a:p>
        </p:txBody>
      </p:sp>
      <p:sp>
        <p:nvSpPr>
          <p:cNvPr id="15" name="正方形/長方形 14"/>
          <p:cNvSpPr/>
          <p:nvPr/>
        </p:nvSpPr>
        <p:spPr>
          <a:xfrm>
            <a:off x="0" y="0"/>
            <a:ext cx="683568" cy="51435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 name="テキスト ボックス 16"/>
          <p:cNvSpPr txBox="1"/>
          <p:nvPr/>
        </p:nvSpPr>
        <p:spPr>
          <a:xfrm>
            <a:off x="34007" y="2012622"/>
            <a:ext cx="615553" cy="1100622"/>
          </a:xfrm>
          <a:prstGeom prst="rect">
            <a:avLst/>
          </a:prstGeom>
          <a:noFill/>
        </p:spPr>
        <p:txBody>
          <a:bodyPr vert="eaVert" wrap="none" rtlCol="0">
            <a:spAutoFit/>
          </a:bodyPr>
          <a:lstStyle/>
          <a:p>
            <a:r>
              <a:rPr kumimoji="1" lang="ja-JP" altLang="en-US" sz="2800" b="1" dirty="0" smtClean="0">
                <a:solidFill>
                  <a:schemeClr val="bg1"/>
                </a:solidFill>
              </a:rPr>
              <a:t>まとめ</a:t>
            </a:r>
            <a:endParaRPr kumimoji="1" lang="ja-JP" altLang="en-US" sz="2800" b="1" dirty="0">
              <a:solidFill>
                <a:schemeClr val="bg1"/>
              </a:solidFill>
            </a:endParaRPr>
          </a:p>
        </p:txBody>
      </p:sp>
    </p:spTree>
    <p:extLst>
      <p:ext uri="{BB962C8B-B14F-4D97-AF65-F5344CB8AC3E}">
        <p14:creationId xmlns:p14="http://schemas.microsoft.com/office/powerpoint/2010/main" val="275922093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2141731" y="735546"/>
            <a:ext cx="5292586" cy="911453"/>
          </a:xfrm>
          <a:prstGeom prst="rect">
            <a:avLst/>
          </a:prstGeom>
          <a:solidFill>
            <a:srgbClr val="009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defTabSz="685800"/>
            <a:r>
              <a:rPr lang="ja-JP" altLang="en-US" dirty="0">
                <a:solidFill>
                  <a:prstClr val="white"/>
                </a:solidFill>
                <a:latin typeface="Calibri"/>
                <a:ea typeface="ＭＳ Ｐゴシック" panose="020B0600070205080204" pitchFamily="50" charset="-128"/>
              </a:rPr>
              <a:t>地域の人とのつながりを深めることの意義について、あなたの考えを述べなさい。</a:t>
            </a:r>
          </a:p>
        </p:txBody>
      </p:sp>
      <p:sp>
        <p:nvSpPr>
          <p:cNvPr id="7" name="正方形/長方形 6"/>
          <p:cNvSpPr/>
          <p:nvPr/>
        </p:nvSpPr>
        <p:spPr>
          <a:xfrm>
            <a:off x="2139144" y="1815093"/>
            <a:ext cx="5292587" cy="599720"/>
          </a:xfrm>
          <a:prstGeom prst="rect">
            <a:avLst/>
          </a:prstGeom>
          <a:noFill/>
          <a:ln>
            <a:solidFill>
              <a:schemeClr val="accent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defTabSz="685800"/>
            <a:r>
              <a:rPr lang="ja-JP" altLang="en-US" sz="1200" dirty="0">
                <a:solidFill>
                  <a:prstClr val="black"/>
                </a:solidFill>
                <a:latin typeface="Calibri"/>
                <a:ea typeface="ＭＳ Ｐゴシック" panose="020B0600070205080204" pitchFamily="50" charset="-128"/>
              </a:rPr>
              <a:t>序論：　自分の意見</a:t>
            </a:r>
            <a:endParaRPr lang="en-US" altLang="ja-JP" sz="1200" dirty="0">
              <a:solidFill>
                <a:prstClr val="black"/>
              </a:solidFill>
              <a:latin typeface="Calibri"/>
              <a:ea typeface="ＭＳ Ｐゴシック" panose="020B0600070205080204" pitchFamily="50" charset="-128"/>
            </a:endParaRPr>
          </a:p>
          <a:p>
            <a:pPr defTabSz="685800"/>
            <a:r>
              <a:rPr lang="ja-JP" altLang="en-US" sz="1200" b="1" dirty="0">
                <a:solidFill>
                  <a:srgbClr val="9BBB59">
                    <a:lumMod val="75000"/>
                  </a:srgbClr>
                </a:solidFill>
                <a:latin typeface="Calibri"/>
                <a:ea typeface="ＭＳ Ｐゴシック" panose="020B0600070205080204" pitchFamily="50" charset="-128"/>
              </a:rPr>
              <a:t>地域の人とのつながりを深めることには、災害時や非常時の助け合いが容易になるという意義があると考える。</a:t>
            </a:r>
          </a:p>
          <a:p>
            <a:pPr defTabSz="685800"/>
            <a:endParaRPr lang="ja-JP" altLang="en-US" sz="1200" dirty="0">
              <a:solidFill>
                <a:prstClr val="black"/>
              </a:solidFill>
              <a:latin typeface="Calibri"/>
              <a:ea typeface="ＭＳ Ｐゴシック" panose="020B0600070205080204" pitchFamily="50" charset="-128"/>
            </a:endParaRPr>
          </a:p>
        </p:txBody>
      </p:sp>
      <p:sp>
        <p:nvSpPr>
          <p:cNvPr id="10" name="正方形/長方形 9"/>
          <p:cNvSpPr/>
          <p:nvPr/>
        </p:nvSpPr>
        <p:spPr>
          <a:xfrm>
            <a:off x="2139143" y="2525265"/>
            <a:ext cx="5292587" cy="738172"/>
          </a:xfrm>
          <a:prstGeom prst="rect">
            <a:avLst/>
          </a:prstGeom>
          <a:noFill/>
          <a:ln>
            <a:solidFill>
              <a:schemeClr val="accent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defTabSz="685800"/>
            <a:r>
              <a:rPr lang="ja-JP" altLang="en-US" sz="1200" dirty="0">
                <a:solidFill>
                  <a:prstClr val="black"/>
                </a:solidFill>
                <a:latin typeface="Calibri"/>
                <a:ea typeface="ＭＳ Ｐゴシック" panose="020B0600070205080204" pitchFamily="50" charset="-128"/>
              </a:rPr>
              <a:t>本論：　具体例</a:t>
            </a:r>
            <a:endParaRPr lang="en-US" altLang="ja-JP" sz="1200" dirty="0">
              <a:solidFill>
                <a:prstClr val="black"/>
              </a:solidFill>
              <a:latin typeface="Calibri"/>
              <a:ea typeface="ＭＳ Ｐゴシック" panose="020B0600070205080204" pitchFamily="50" charset="-128"/>
            </a:endParaRPr>
          </a:p>
          <a:p>
            <a:pPr defTabSz="685800"/>
            <a:r>
              <a:rPr lang="ja-JP" altLang="en-US" sz="1200" b="1" dirty="0">
                <a:solidFill>
                  <a:srgbClr val="9BBB59">
                    <a:lumMod val="75000"/>
                  </a:srgbClr>
                </a:solidFill>
                <a:latin typeface="Calibri"/>
                <a:ea typeface="ＭＳ Ｐゴシック" panose="020B0600070205080204" pitchFamily="50" charset="-128"/>
              </a:rPr>
              <a:t>災害時、警察や消防などは、地域の住民を一人一人把握しきれない。互いに顔見知りであれば、災害による避難や救助の際に取り残される人がいなくなる。</a:t>
            </a:r>
          </a:p>
          <a:p>
            <a:pPr defTabSz="685800"/>
            <a:endParaRPr lang="ja-JP" altLang="en-US" sz="1200" dirty="0">
              <a:solidFill>
                <a:prstClr val="black"/>
              </a:solidFill>
              <a:latin typeface="Calibri"/>
              <a:ea typeface="ＭＳ Ｐゴシック" panose="020B0600070205080204" pitchFamily="50" charset="-128"/>
            </a:endParaRPr>
          </a:p>
        </p:txBody>
      </p:sp>
      <p:sp>
        <p:nvSpPr>
          <p:cNvPr id="11" name="正方形/長方形 10"/>
          <p:cNvSpPr/>
          <p:nvPr/>
        </p:nvSpPr>
        <p:spPr>
          <a:xfrm>
            <a:off x="2141731" y="3375719"/>
            <a:ext cx="5292587" cy="670805"/>
          </a:xfrm>
          <a:prstGeom prst="rect">
            <a:avLst/>
          </a:prstGeom>
          <a:noFill/>
          <a:ln>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defTabSz="685800"/>
            <a:r>
              <a:rPr lang="ja-JP" altLang="en-US" sz="1200" dirty="0">
                <a:solidFill>
                  <a:prstClr val="black"/>
                </a:solidFill>
                <a:latin typeface="Calibri"/>
                <a:ea typeface="ＭＳ Ｐゴシック" panose="020B0600070205080204" pitchFamily="50" charset="-128"/>
              </a:rPr>
              <a:t>結論：　自分の意見の再提示</a:t>
            </a:r>
            <a:endParaRPr lang="en-US" altLang="ja-JP" sz="1200" dirty="0">
              <a:solidFill>
                <a:prstClr val="black"/>
              </a:solidFill>
              <a:latin typeface="Calibri"/>
              <a:ea typeface="ＭＳ Ｐゴシック" panose="020B0600070205080204" pitchFamily="50" charset="-128"/>
            </a:endParaRPr>
          </a:p>
          <a:p>
            <a:pPr defTabSz="685800"/>
            <a:r>
              <a:rPr lang="ja-JP" altLang="en-US" sz="1200" b="1" dirty="0">
                <a:solidFill>
                  <a:srgbClr val="9BBB59">
                    <a:lumMod val="75000"/>
                  </a:srgbClr>
                </a:solidFill>
                <a:latin typeface="Calibri"/>
                <a:ea typeface="ＭＳ Ｐゴシック" panose="020B0600070205080204" pitchFamily="50" charset="-128"/>
              </a:rPr>
              <a:t>だから、地域の人とのつながりを深めれば、助け合いが容易になるという意義があると考える。 </a:t>
            </a:r>
            <a:endParaRPr lang="en-US" altLang="ja-JP" sz="1200" b="1" dirty="0">
              <a:solidFill>
                <a:srgbClr val="9BBB59">
                  <a:lumMod val="75000"/>
                </a:srgbClr>
              </a:solidFill>
              <a:latin typeface="Calibri"/>
              <a:ea typeface="ＭＳ Ｐゴシック" panose="020B0600070205080204" pitchFamily="50" charset="-128"/>
            </a:endParaRPr>
          </a:p>
        </p:txBody>
      </p:sp>
      <p:sp>
        <p:nvSpPr>
          <p:cNvPr id="18" name="正方形/長方形 17"/>
          <p:cNvSpPr/>
          <p:nvPr/>
        </p:nvSpPr>
        <p:spPr>
          <a:xfrm>
            <a:off x="1655676" y="1815666"/>
            <a:ext cx="324036" cy="3024337"/>
          </a:xfrm>
          <a:prstGeom prst="rect">
            <a:avLst/>
          </a:prstGeom>
          <a:no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r>
              <a:rPr lang="ja-JP" altLang="en-US" sz="1350" dirty="0">
                <a:solidFill>
                  <a:prstClr val="black"/>
                </a:solidFill>
                <a:latin typeface="Calibri"/>
                <a:ea typeface="ＭＳ Ｐゴシック" panose="020B0600070205080204" pitchFamily="50" charset="-128"/>
              </a:rPr>
              <a:t>文章の展開</a:t>
            </a:r>
          </a:p>
        </p:txBody>
      </p:sp>
      <p:sp>
        <p:nvSpPr>
          <p:cNvPr id="22" name="正方形/長方形 21"/>
          <p:cNvSpPr/>
          <p:nvPr/>
        </p:nvSpPr>
        <p:spPr>
          <a:xfrm>
            <a:off x="2141730" y="4070214"/>
            <a:ext cx="5292588" cy="765957"/>
          </a:xfrm>
          <a:prstGeom prst="rect">
            <a:avLst/>
          </a:prstGeom>
          <a:no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defTabSz="685800"/>
            <a:r>
              <a:rPr lang="ja-JP" altLang="en-US" sz="1200" dirty="0">
                <a:solidFill>
                  <a:prstClr val="black"/>
                </a:solidFill>
                <a:latin typeface="Calibri"/>
                <a:ea typeface="ＭＳ Ｐゴシック" panose="020B0600070205080204" pitchFamily="50" charset="-128"/>
              </a:rPr>
              <a:t> 結論</a:t>
            </a:r>
            <a:r>
              <a:rPr lang="en-US" altLang="ja-JP" sz="1200" dirty="0">
                <a:solidFill>
                  <a:prstClr val="black"/>
                </a:solidFill>
                <a:latin typeface="Calibri"/>
                <a:ea typeface="ＭＳ Ｐゴシック" panose="020B0600070205080204" pitchFamily="50" charset="-128"/>
              </a:rPr>
              <a:t>+α</a:t>
            </a:r>
            <a:r>
              <a:rPr lang="ja-JP" altLang="en-US" sz="1200" dirty="0">
                <a:solidFill>
                  <a:prstClr val="black"/>
                </a:solidFill>
                <a:latin typeface="Calibri"/>
                <a:ea typeface="ＭＳ Ｐゴシック" panose="020B0600070205080204" pitchFamily="50" charset="-128"/>
              </a:rPr>
              <a:t>：　今後どうしたらよいか</a:t>
            </a:r>
            <a:endParaRPr lang="en-US" altLang="ja-JP" sz="1200" dirty="0">
              <a:solidFill>
                <a:prstClr val="black"/>
              </a:solidFill>
              <a:latin typeface="Calibri"/>
              <a:ea typeface="ＭＳ Ｐゴシック" panose="020B0600070205080204" pitchFamily="50" charset="-128"/>
            </a:endParaRPr>
          </a:p>
          <a:p>
            <a:pPr defTabSz="685800"/>
            <a:r>
              <a:rPr lang="ja-JP" altLang="en-US" sz="1200" b="1" dirty="0">
                <a:solidFill>
                  <a:srgbClr val="9BBB59">
                    <a:lumMod val="75000"/>
                  </a:srgbClr>
                </a:solidFill>
                <a:latin typeface="Calibri"/>
                <a:ea typeface="ＭＳ Ｐゴシック" panose="020B0600070205080204" pitchFamily="50" charset="-128"/>
              </a:rPr>
              <a:t>特に都市部では地域のつながりが薄いと言われているので、自治体が主導して住民が交流する機会を設けるべきである。</a:t>
            </a:r>
          </a:p>
          <a:p>
            <a:pPr defTabSz="685800"/>
            <a:endParaRPr lang="ja-JP" altLang="en-US" sz="1200" b="1" dirty="0">
              <a:solidFill>
                <a:prstClr val="black"/>
              </a:solidFill>
              <a:latin typeface="Calibri"/>
              <a:ea typeface="ＭＳ Ｐゴシック" panose="020B0600070205080204" pitchFamily="50" charset="-128"/>
            </a:endParaRPr>
          </a:p>
        </p:txBody>
      </p:sp>
      <p:sp>
        <p:nvSpPr>
          <p:cNvPr id="24" name="正方形/長方形 23"/>
          <p:cNvSpPr/>
          <p:nvPr/>
        </p:nvSpPr>
        <p:spPr>
          <a:xfrm>
            <a:off x="1655676" y="735546"/>
            <a:ext cx="324036" cy="911453"/>
          </a:xfrm>
          <a:prstGeom prst="rect">
            <a:avLst/>
          </a:prstGeom>
          <a:solidFill>
            <a:schemeClr val="bg1"/>
          </a:solid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r>
              <a:rPr lang="ja-JP" altLang="en-US" sz="1200" dirty="0">
                <a:solidFill>
                  <a:prstClr val="black"/>
                </a:solidFill>
                <a:latin typeface="Calibri"/>
                <a:ea typeface="ＭＳ Ｐゴシック" panose="020B0600070205080204" pitchFamily="50" charset="-128"/>
              </a:rPr>
              <a:t>設問</a:t>
            </a:r>
          </a:p>
        </p:txBody>
      </p:sp>
      <p:sp>
        <p:nvSpPr>
          <p:cNvPr id="25" name="正方形/長方形 24"/>
          <p:cNvSpPr/>
          <p:nvPr/>
        </p:nvSpPr>
        <p:spPr>
          <a:xfrm flipH="1">
            <a:off x="4527408" y="2414812"/>
            <a:ext cx="98599" cy="102932"/>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endParaRPr lang="ja-JP" altLang="en-US" sz="1350">
              <a:solidFill>
                <a:prstClr val="white"/>
              </a:solidFill>
              <a:latin typeface="Calibri"/>
              <a:ea typeface="ＭＳ Ｐゴシック" panose="020B0600070205080204" pitchFamily="50" charset="-128"/>
            </a:endParaRPr>
          </a:p>
        </p:txBody>
      </p:sp>
      <p:sp>
        <p:nvSpPr>
          <p:cNvPr id="26" name="正方形/長方形 25"/>
          <p:cNvSpPr/>
          <p:nvPr/>
        </p:nvSpPr>
        <p:spPr>
          <a:xfrm flipH="1">
            <a:off x="4527406" y="3273828"/>
            <a:ext cx="98599" cy="101891"/>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endParaRPr lang="ja-JP" altLang="en-US" sz="1350">
              <a:solidFill>
                <a:prstClr val="white"/>
              </a:solidFill>
              <a:latin typeface="Calibri"/>
              <a:ea typeface="ＭＳ Ｐゴシック" panose="020B0600070205080204" pitchFamily="50" charset="-128"/>
            </a:endParaRPr>
          </a:p>
        </p:txBody>
      </p:sp>
      <p:sp>
        <p:nvSpPr>
          <p:cNvPr id="30" name="正方形/長方形 29"/>
          <p:cNvSpPr/>
          <p:nvPr/>
        </p:nvSpPr>
        <p:spPr>
          <a:xfrm flipH="1">
            <a:off x="4517994" y="1653648"/>
            <a:ext cx="98599" cy="149824"/>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endParaRPr lang="ja-JP" altLang="en-US" sz="1350">
              <a:solidFill>
                <a:prstClr val="white"/>
              </a:solidFill>
              <a:latin typeface="Calibri"/>
              <a:ea typeface="ＭＳ Ｐゴシック" panose="020B0600070205080204" pitchFamily="50" charset="-128"/>
            </a:endParaRPr>
          </a:p>
        </p:txBody>
      </p:sp>
      <p:sp>
        <p:nvSpPr>
          <p:cNvPr id="31" name="タイトル 1"/>
          <p:cNvSpPr>
            <a:spLocks noGrp="1"/>
          </p:cNvSpPr>
          <p:nvPr>
            <p:ph type="title"/>
          </p:nvPr>
        </p:nvSpPr>
        <p:spPr>
          <a:xfrm>
            <a:off x="0" y="-20538"/>
            <a:ext cx="9144000" cy="432048"/>
          </a:xfrm>
          <a:solidFill>
            <a:schemeClr val="bg1">
              <a:lumMod val="65000"/>
            </a:schemeClr>
          </a:solidFill>
        </p:spPr>
        <p:txBody>
          <a:bodyPr>
            <a:normAutofit fontScale="90000"/>
          </a:bodyPr>
          <a:lstStyle/>
          <a:p>
            <a:r>
              <a:rPr lang="ja-JP" altLang="en-US" sz="2700" dirty="0">
                <a:solidFill>
                  <a:schemeClr val="bg1"/>
                </a:solidFill>
              </a:rPr>
              <a:t>まとめ（テーマの利点）</a:t>
            </a:r>
          </a:p>
        </p:txBody>
      </p:sp>
    </p:spTree>
    <p:extLst>
      <p:ext uri="{BB962C8B-B14F-4D97-AF65-F5344CB8AC3E}">
        <p14:creationId xmlns:p14="http://schemas.microsoft.com/office/powerpoint/2010/main" val="126305205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例題（テーマの利点）</a:t>
            </a:r>
            <a:endParaRPr kumimoji="1" lang="ja-JP" altLang="en-US" dirty="0"/>
          </a:p>
        </p:txBody>
      </p:sp>
      <p:sp>
        <p:nvSpPr>
          <p:cNvPr id="3" name="コンテンツ プレースホルダー 2"/>
          <p:cNvSpPr>
            <a:spLocks noGrp="1"/>
          </p:cNvSpPr>
          <p:nvPr>
            <p:ph idx="1"/>
          </p:nvPr>
        </p:nvSpPr>
        <p:spPr>
          <a:xfrm>
            <a:off x="1532148" y="1723927"/>
            <a:ext cx="6172200" cy="3394472"/>
          </a:xfrm>
        </p:spPr>
        <p:txBody>
          <a:bodyPr>
            <a:normAutofit/>
          </a:bodyPr>
          <a:lstStyle/>
          <a:p>
            <a:pPr marL="0" indent="0">
              <a:buNone/>
            </a:pPr>
            <a:r>
              <a:rPr lang="ja-JP" altLang="en-US" sz="3600" dirty="0"/>
              <a:t>働くことの意義について、あなたの考えを述べなさい。</a:t>
            </a:r>
            <a:endParaRPr lang="en-US" altLang="ja-JP" sz="3600" dirty="0"/>
          </a:p>
        </p:txBody>
      </p:sp>
      <p:cxnSp>
        <p:nvCxnSpPr>
          <p:cNvPr id="5" name="直線コネクタ 4"/>
          <p:cNvCxnSpPr/>
          <p:nvPr/>
        </p:nvCxnSpPr>
        <p:spPr>
          <a:xfrm>
            <a:off x="1143000" y="1329612"/>
            <a:ext cx="68580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6" name="テキスト ボックス 5"/>
          <p:cNvSpPr txBox="1"/>
          <p:nvPr/>
        </p:nvSpPr>
        <p:spPr>
          <a:xfrm>
            <a:off x="6300192" y="951570"/>
            <a:ext cx="1620180" cy="300082"/>
          </a:xfrm>
          <a:prstGeom prst="rect">
            <a:avLst/>
          </a:prstGeom>
          <a:noFill/>
        </p:spPr>
        <p:txBody>
          <a:bodyPr wrap="square" rtlCol="0">
            <a:spAutoFit/>
          </a:bodyPr>
          <a:lstStyle/>
          <a:p>
            <a:pPr defTabSz="685800"/>
            <a:r>
              <a:rPr lang="ja-JP" altLang="en-US" sz="1350" dirty="0">
                <a:solidFill>
                  <a:prstClr val="black"/>
                </a:solidFill>
                <a:latin typeface="Calibri"/>
                <a:ea typeface="ＭＳ Ｐゴシック" panose="020B0600070205080204" pitchFamily="50" charset="-128"/>
              </a:rPr>
              <a:t>➠ワークシート②</a:t>
            </a:r>
          </a:p>
        </p:txBody>
      </p:sp>
    </p:spTree>
    <p:extLst>
      <p:ext uri="{BB962C8B-B14F-4D97-AF65-F5344CB8AC3E}">
        <p14:creationId xmlns:p14="http://schemas.microsoft.com/office/powerpoint/2010/main" val="3227522938"/>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485900" y="33468"/>
            <a:ext cx="6172200" cy="857250"/>
          </a:xfrm>
        </p:spPr>
        <p:txBody>
          <a:bodyPr/>
          <a:lstStyle/>
          <a:p>
            <a:r>
              <a:rPr kumimoji="1" lang="ja-JP" altLang="en-US" dirty="0" smtClean="0"/>
              <a:t>解答例</a:t>
            </a:r>
            <a:endParaRPr kumimoji="1" lang="ja-JP" altLang="en-US" dirty="0"/>
          </a:p>
        </p:txBody>
      </p:sp>
      <p:sp>
        <p:nvSpPr>
          <p:cNvPr id="3" name="コンテンツ プレースホルダー 2"/>
          <p:cNvSpPr>
            <a:spLocks noGrp="1"/>
          </p:cNvSpPr>
          <p:nvPr>
            <p:ph idx="1"/>
          </p:nvPr>
        </p:nvSpPr>
        <p:spPr>
          <a:xfrm>
            <a:off x="1251012" y="1167594"/>
            <a:ext cx="6615354" cy="3942438"/>
          </a:xfrm>
        </p:spPr>
        <p:txBody>
          <a:bodyPr>
            <a:normAutofit fontScale="92500" lnSpcReduction="10000"/>
          </a:bodyPr>
          <a:lstStyle/>
          <a:p>
            <a:pPr marL="0" indent="0">
              <a:buNone/>
            </a:pPr>
            <a:r>
              <a:rPr lang="ja-JP" altLang="en-US" sz="2925" b="1" dirty="0"/>
              <a:t>序論：</a:t>
            </a:r>
            <a:r>
              <a:rPr lang="ja-JP" altLang="en-US" sz="2625" dirty="0"/>
              <a:t>働くことには、他者の役に立つという意</a:t>
            </a:r>
            <a:endParaRPr lang="en-US" altLang="ja-JP" sz="2625" dirty="0"/>
          </a:p>
          <a:p>
            <a:pPr marL="0" indent="0">
              <a:buNone/>
            </a:pPr>
            <a:r>
              <a:rPr lang="en-US" altLang="ja-JP" sz="2625" dirty="0"/>
              <a:t>             </a:t>
            </a:r>
            <a:r>
              <a:rPr lang="ja-JP" altLang="en-US" sz="2625" dirty="0"/>
              <a:t>義があると考える。</a:t>
            </a:r>
            <a:endParaRPr lang="en-US" altLang="ja-JP" sz="2625" dirty="0"/>
          </a:p>
          <a:p>
            <a:pPr marL="0" indent="0">
              <a:buNone/>
            </a:pPr>
            <a:r>
              <a:rPr lang="ja-JP" altLang="en-US" sz="2925" b="1" dirty="0"/>
              <a:t>本論：</a:t>
            </a:r>
            <a:r>
              <a:rPr lang="ja-JP" altLang="en-US" sz="2625" dirty="0"/>
              <a:t>例えば、警察官ならば、市民の安全を</a:t>
            </a:r>
            <a:endParaRPr lang="en-US" altLang="ja-JP" sz="2625" dirty="0"/>
          </a:p>
          <a:p>
            <a:pPr marL="0" indent="0">
              <a:buNone/>
            </a:pPr>
            <a:r>
              <a:rPr lang="en-US" altLang="ja-JP" sz="2625" dirty="0"/>
              <a:t>             </a:t>
            </a:r>
            <a:r>
              <a:rPr lang="ja-JP" altLang="en-US" sz="2625" dirty="0"/>
              <a:t>守ることが出来る。</a:t>
            </a:r>
            <a:endParaRPr lang="en-US" altLang="ja-JP" sz="2625" dirty="0"/>
          </a:p>
          <a:p>
            <a:pPr marL="0" indent="0">
              <a:buNone/>
            </a:pPr>
            <a:r>
              <a:rPr lang="ja-JP" altLang="en-US" sz="2925" b="1" dirty="0"/>
              <a:t>結論：</a:t>
            </a:r>
            <a:r>
              <a:rPr lang="ja-JP" altLang="en-US" sz="2625" dirty="0"/>
              <a:t>だから、働くことには他者の役に立つと</a:t>
            </a:r>
            <a:endParaRPr lang="en-US" altLang="ja-JP" sz="2625" dirty="0"/>
          </a:p>
          <a:p>
            <a:pPr marL="0" indent="0">
              <a:buNone/>
            </a:pPr>
            <a:r>
              <a:rPr lang="en-US" altLang="ja-JP" sz="2625" dirty="0"/>
              <a:t>             </a:t>
            </a:r>
            <a:r>
              <a:rPr lang="ja-JP" altLang="en-US" sz="2625" dirty="0"/>
              <a:t>いう意義があると考える。</a:t>
            </a:r>
            <a:endParaRPr lang="en-US" altLang="ja-JP" sz="2625" dirty="0"/>
          </a:p>
          <a:p>
            <a:pPr marL="0" indent="0">
              <a:buNone/>
            </a:pPr>
            <a:r>
              <a:rPr lang="ja-JP" altLang="en-US" sz="2925" b="1" dirty="0"/>
              <a:t>結論＋</a:t>
            </a:r>
            <a:r>
              <a:rPr lang="en-US" altLang="ja-JP" sz="3600" b="1" dirty="0"/>
              <a:t>α</a:t>
            </a:r>
            <a:r>
              <a:rPr lang="ja-JP" altLang="en-US" sz="3600" b="1" dirty="0"/>
              <a:t>：</a:t>
            </a:r>
            <a:r>
              <a:rPr lang="ja-JP" altLang="en-US" sz="2625" dirty="0"/>
              <a:t>どのような職業でも、働くことを通し</a:t>
            </a:r>
            <a:endParaRPr lang="en-US" altLang="ja-JP" sz="2625" dirty="0"/>
          </a:p>
          <a:p>
            <a:pPr marL="0" indent="0">
              <a:buNone/>
            </a:pPr>
            <a:r>
              <a:rPr lang="en-US" altLang="ja-JP" sz="2625" dirty="0"/>
              <a:t>                      </a:t>
            </a:r>
            <a:r>
              <a:rPr lang="ja-JP" altLang="en-US" sz="2625" dirty="0"/>
              <a:t>て、社会に貢献していくことが必要で</a:t>
            </a:r>
            <a:r>
              <a:rPr lang="ja-JP" altLang="en-US" sz="2625" dirty="0" err="1"/>
              <a:t>あ</a:t>
            </a:r>
            <a:r>
              <a:rPr lang="ja-JP" altLang="en-US" sz="2625" dirty="0"/>
              <a:t>                     </a:t>
            </a:r>
            <a:endParaRPr lang="en-US" altLang="ja-JP" sz="2625" dirty="0"/>
          </a:p>
          <a:p>
            <a:pPr marL="0" indent="0">
              <a:buNone/>
            </a:pPr>
            <a:r>
              <a:rPr lang="en-US" altLang="ja-JP" sz="2625" dirty="0"/>
              <a:t>                      </a:t>
            </a:r>
            <a:r>
              <a:rPr lang="ja-JP" altLang="en-US" sz="2625" dirty="0"/>
              <a:t>る。</a:t>
            </a:r>
            <a:endParaRPr lang="en-US" altLang="ja-JP" sz="2625" dirty="0"/>
          </a:p>
          <a:p>
            <a:pPr marL="0" indent="0">
              <a:buNone/>
            </a:pPr>
            <a:endParaRPr lang="en-US" altLang="ja-JP" sz="2850" dirty="0"/>
          </a:p>
          <a:p>
            <a:endParaRPr kumimoji="1" lang="ja-JP" altLang="en-US" dirty="0"/>
          </a:p>
        </p:txBody>
      </p:sp>
      <p:cxnSp>
        <p:nvCxnSpPr>
          <p:cNvPr id="5" name="直線コネクタ 4"/>
          <p:cNvCxnSpPr/>
          <p:nvPr/>
        </p:nvCxnSpPr>
        <p:spPr>
          <a:xfrm>
            <a:off x="1143000" y="897564"/>
            <a:ext cx="68580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22752628"/>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20982" y="2014410"/>
            <a:ext cx="9136393" cy="1098844"/>
          </a:xfrm>
          <a:prstGeom prst="rect">
            <a:avLst/>
          </a:prstGeom>
          <a:solidFill>
            <a:srgbClr val="009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正方形/長方形 4"/>
          <p:cNvSpPr/>
          <p:nvPr/>
        </p:nvSpPr>
        <p:spPr>
          <a:xfrm>
            <a:off x="7606" y="843558"/>
            <a:ext cx="9136393" cy="1098844"/>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正方形/長方形 5"/>
          <p:cNvSpPr/>
          <p:nvPr/>
        </p:nvSpPr>
        <p:spPr>
          <a:xfrm>
            <a:off x="20982" y="3185262"/>
            <a:ext cx="9136393" cy="1098844"/>
          </a:xfrm>
          <a:prstGeom prst="rect">
            <a:avLst/>
          </a:prstGeom>
          <a:solidFill>
            <a:srgbClr val="CC33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コンテンツ プレースホルダー 2"/>
          <p:cNvSpPr txBox="1">
            <a:spLocks/>
          </p:cNvSpPr>
          <p:nvPr/>
        </p:nvSpPr>
        <p:spPr>
          <a:xfrm>
            <a:off x="107098" y="3335008"/>
            <a:ext cx="8928992" cy="805082"/>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lgn="ctr">
              <a:buFont typeface="Arial" panose="020B0604020202020204" pitchFamily="34" charset="0"/>
              <a:buNone/>
            </a:pPr>
            <a:r>
              <a:rPr lang="ja-JP" altLang="en-US" sz="4400" b="1" dirty="0" smtClean="0">
                <a:solidFill>
                  <a:schemeClr val="bg1"/>
                </a:solidFill>
              </a:rPr>
              <a:t>「テーマの問題点／原因／解決策」</a:t>
            </a:r>
            <a:endParaRPr lang="en-US" altLang="ja-JP" sz="4400" b="1" dirty="0" smtClean="0">
              <a:solidFill>
                <a:schemeClr val="bg1"/>
              </a:solidFill>
            </a:endParaRPr>
          </a:p>
          <a:p>
            <a:pPr marL="0" indent="0">
              <a:buFont typeface="Arial" panose="020B0604020202020204" pitchFamily="34" charset="0"/>
              <a:buNone/>
            </a:pPr>
            <a:endParaRPr lang="en-US" altLang="ja-JP" dirty="0" smtClean="0"/>
          </a:p>
          <a:p>
            <a:pPr marL="0" indent="0">
              <a:buFont typeface="Arial" panose="020B0604020202020204" pitchFamily="34" charset="0"/>
              <a:buNone/>
            </a:pPr>
            <a:endParaRPr lang="ja-JP" altLang="en-US" dirty="0"/>
          </a:p>
        </p:txBody>
      </p:sp>
      <p:sp>
        <p:nvSpPr>
          <p:cNvPr id="8" name="コンテンツ プレースホルダー 2"/>
          <p:cNvSpPr txBox="1">
            <a:spLocks/>
          </p:cNvSpPr>
          <p:nvPr/>
        </p:nvSpPr>
        <p:spPr>
          <a:xfrm>
            <a:off x="107504" y="934290"/>
            <a:ext cx="8928992" cy="805082"/>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lgn="ctr">
              <a:buFont typeface="Arial" panose="020B0604020202020204" pitchFamily="34" charset="0"/>
              <a:buNone/>
            </a:pPr>
            <a:r>
              <a:rPr lang="ja-JP" altLang="en-US" sz="4400" b="1" dirty="0" smtClean="0">
                <a:solidFill>
                  <a:schemeClr val="bg1"/>
                </a:solidFill>
              </a:rPr>
              <a:t>「賛否／二者択一」</a:t>
            </a:r>
            <a:endParaRPr lang="en-US" altLang="ja-JP" sz="4400" b="1" dirty="0" smtClean="0">
              <a:solidFill>
                <a:schemeClr val="bg1"/>
              </a:solidFill>
            </a:endParaRPr>
          </a:p>
          <a:p>
            <a:pPr marL="0" indent="0">
              <a:buFont typeface="Arial" panose="020B0604020202020204" pitchFamily="34" charset="0"/>
              <a:buNone/>
            </a:pPr>
            <a:endParaRPr lang="en-US" altLang="ja-JP" dirty="0" smtClean="0"/>
          </a:p>
          <a:p>
            <a:pPr marL="0" indent="0">
              <a:buFont typeface="Arial" panose="020B0604020202020204" pitchFamily="34" charset="0"/>
              <a:buNone/>
            </a:pPr>
            <a:endParaRPr lang="ja-JP" altLang="en-US" dirty="0"/>
          </a:p>
        </p:txBody>
      </p:sp>
      <p:sp>
        <p:nvSpPr>
          <p:cNvPr id="9" name="コンテンツ プレースホルダー 2"/>
          <p:cNvSpPr txBox="1">
            <a:spLocks/>
          </p:cNvSpPr>
          <p:nvPr/>
        </p:nvSpPr>
        <p:spPr>
          <a:xfrm>
            <a:off x="63386" y="2164156"/>
            <a:ext cx="8928992" cy="805082"/>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lgn="ctr">
              <a:buFont typeface="Arial" panose="020B0604020202020204" pitchFamily="34" charset="0"/>
              <a:buNone/>
            </a:pPr>
            <a:r>
              <a:rPr lang="ja-JP" altLang="en-US" sz="4400" b="1" dirty="0" smtClean="0">
                <a:solidFill>
                  <a:schemeClr val="bg1"/>
                </a:solidFill>
              </a:rPr>
              <a:t>「テーマの利点」</a:t>
            </a:r>
            <a:endParaRPr lang="en-US" altLang="ja-JP" sz="4400" b="1" dirty="0" smtClean="0">
              <a:solidFill>
                <a:schemeClr val="bg1"/>
              </a:solidFill>
            </a:endParaRPr>
          </a:p>
          <a:p>
            <a:pPr marL="0" indent="0">
              <a:buFont typeface="Arial" panose="020B0604020202020204" pitchFamily="34" charset="0"/>
              <a:buNone/>
            </a:pPr>
            <a:endParaRPr lang="en-US" altLang="ja-JP" dirty="0" smtClean="0"/>
          </a:p>
          <a:p>
            <a:pPr marL="0" indent="0">
              <a:buFont typeface="Arial" panose="020B0604020202020204" pitchFamily="34" charset="0"/>
              <a:buNone/>
            </a:pPr>
            <a:endParaRPr lang="ja-JP" altLang="en-US" dirty="0"/>
          </a:p>
        </p:txBody>
      </p:sp>
    </p:spTree>
    <p:extLst>
      <p:ext uri="{BB962C8B-B14F-4D97-AF65-F5344CB8AC3E}">
        <p14:creationId xmlns:p14="http://schemas.microsoft.com/office/powerpoint/2010/main" val="11588556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xit" presetSubtype="4" fill="hold" grpId="0" nodeType="clickEffect">
                                  <p:stCondLst>
                                    <p:cond delay="0"/>
                                  </p:stCondLst>
                                  <p:childTnLst>
                                    <p:anim calcmode="lin" valueType="num">
                                      <p:cBhvr additive="base">
                                        <p:cTn id="6" dur="500"/>
                                        <p:tgtEl>
                                          <p:spTgt spid="5"/>
                                        </p:tgtEl>
                                        <p:attrNameLst>
                                          <p:attrName>ppt_x</p:attrName>
                                        </p:attrNameLst>
                                      </p:cBhvr>
                                      <p:tavLst>
                                        <p:tav tm="0">
                                          <p:val>
                                            <p:strVal val="ppt_x"/>
                                          </p:val>
                                        </p:tav>
                                        <p:tav tm="100000">
                                          <p:val>
                                            <p:strVal val="ppt_x"/>
                                          </p:val>
                                        </p:tav>
                                      </p:tavLst>
                                    </p:anim>
                                    <p:anim calcmode="lin" valueType="num">
                                      <p:cBhvr additive="base">
                                        <p:cTn id="7" dur="500"/>
                                        <p:tgtEl>
                                          <p:spTgt spid="5"/>
                                        </p:tgtEl>
                                        <p:attrNameLst>
                                          <p:attrName>ppt_y</p:attrName>
                                        </p:attrNameLst>
                                      </p:cBhvr>
                                      <p:tavLst>
                                        <p:tav tm="0">
                                          <p:val>
                                            <p:strVal val="ppt_y"/>
                                          </p:val>
                                        </p:tav>
                                        <p:tav tm="100000">
                                          <p:val>
                                            <p:strVal val="1+ppt_h/2"/>
                                          </p:val>
                                        </p:tav>
                                      </p:tavLst>
                                    </p:anim>
                                    <p:set>
                                      <p:cBhvr>
                                        <p:cTn id="8" dur="1" fill="hold">
                                          <p:stCondLst>
                                            <p:cond delay="499"/>
                                          </p:stCondLst>
                                        </p:cTn>
                                        <p:tgtEl>
                                          <p:spTgt spid="5"/>
                                        </p:tgtEl>
                                        <p:attrNameLst>
                                          <p:attrName>style.visibility</p:attrName>
                                        </p:attrNameLst>
                                      </p:cBhvr>
                                      <p:to>
                                        <p:strVal val="hidden"/>
                                      </p:to>
                                    </p:set>
                                  </p:childTnLst>
                                </p:cTn>
                              </p:par>
                              <p:par>
                                <p:cTn id="9" presetID="2" presetClass="exit" presetSubtype="4" fill="hold" grpId="0" nodeType="withEffect">
                                  <p:stCondLst>
                                    <p:cond delay="0"/>
                                  </p:stCondLst>
                                  <p:childTnLst>
                                    <p:anim calcmode="lin" valueType="num">
                                      <p:cBhvr additive="base">
                                        <p:cTn id="10" dur="500"/>
                                        <p:tgtEl>
                                          <p:spTgt spid="8"/>
                                        </p:tgtEl>
                                        <p:attrNameLst>
                                          <p:attrName>ppt_x</p:attrName>
                                        </p:attrNameLst>
                                      </p:cBhvr>
                                      <p:tavLst>
                                        <p:tav tm="0">
                                          <p:val>
                                            <p:strVal val="ppt_x"/>
                                          </p:val>
                                        </p:tav>
                                        <p:tav tm="100000">
                                          <p:val>
                                            <p:strVal val="ppt_x"/>
                                          </p:val>
                                        </p:tav>
                                      </p:tavLst>
                                    </p:anim>
                                    <p:anim calcmode="lin" valueType="num">
                                      <p:cBhvr additive="base">
                                        <p:cTn id="11" dur="500"/>
                                        <p:tgtEl>
                                          <p:spTgt spid="8"/>
                                        </p:tgtEl>
                                        <p:attrNameLst>
                                          <p:attrName>ppt_y</p:attrName>
                                        </p:attrNameLst>
                                      </p:cBhvr>
                                      <p:tavLst>
                                        <p:tav tm="0">
                                          <p:val>
                                            <p:strVal val="ppt_y"/>
                                          </p:val>
                                        </p:tav>
                                        <p:tav tm="100000">
                                          <p:val>
                                            <p:strVal val="1+ppt_h/2"/>
                                          </p:val>
                                        </p:tav>
                                      </p:tavLst>
                                    </p:anim>
                                    <p:set>
                                      <p:cBhvr>
                                        <p:cTn id="12" dur="1" fill="hold">
                                          <p:stCondLst>
                                            <p:cond delay="499"/>
                                          </p:stCondLst>
                                        </p:cTn>
                                        <p:tgtEl>
                                          <p:spTgt spid="8"/>
                                        </p:tgtEl>
                                        <p:attrNameLst>
                                          <p:attrName>style.visibility</p:attrName>
                                        </p:attrNameLst>
                                      </p:cBhvr>
                                      <p:to>
                                        <p:strVal val="hidden"/>
                                      </p:to>
                                    </p:set>
                                  </p:childTnLst>
                                </p:cTn>
                              </p:par>
                              <p:par>
                                <p:cTn id="13" presetID="2" presetClass="exit" presetSubtype="4" fill="hold" grpId="0" nodeType="withEffect">
                                  <p:stCondLst>
                                    <p:cond delay="0"/>
                                  </p:stCondLst>
                                  <p:childTnLst>
                                    <p:anim calcmode="lin" valueType="num">
                                      <p:cBhvr additive="base">
                                        <p:cTn id="14" dur="500"/>
                                        <p:tgtEl>
                                          <p:spTgt spid="4"/>
                                        </p:tgtEl>
                                        <p:attrNameLst>
                                          <p:attrName>ppt_x</p:attrName>
                                        </p:attrNameLst>
                                      </p:cBhvr>
                                      <p:tavLst>
                                        <p:tav tm="0">
                                          <p:val>
                                            <p:strVal val="ppt_x"/>
                                          </p:val>
                                        </p:tav>
                                        <p:tav tm="100000">
                                          <p:val>
                                            <p:strVal val="ppt_x"/>
                                          </p:val>
                                        </p:tav>
                                      </p:tavLst>
                                    </p:anim>
                                    <p:anim calcmode="lin" valueType="num">
                                      <p:cBhvr additive="base">
                                        <p:cTn id="15" dur="500"/>
                                        <p:tgtEl>
                                          <p:spTgt spid="4"/>
                                        </p:tgtEl>
                                        <p:attrNameLst>
                                          <p:attrName>ppt_y</p:attrName>
                                        </p:attrNameLst>
                                      </p:cBhvr>
                                      <p:tavLst>
                                        <p:tav tm="0">
                                          <p:val>
                                            <p:strVal val="ppt_y"/>
                                          </p:val>
                                        </p:tav>
                                        <p:tav tm="100000">
                                          <p:val>
                                            <p:strVal val="1+ppt_h/2"/>
                                          </p:val>
                                        </p:tav>
                                      </p:tavLst>
                                    </p:anim>
                                    <p:set>
                                      <p:cBhvr>
                                        <p:cTn id="16" dur="1" fill="hold">
                                          <p:stCondLst>
                                            <p:cond delay="499"/>
                                          </p:stCondLst>
                                        </p:cTn>
                                        <p:tgtEl>
                                          <p:spTgt spid="4"/>
                                        </p:tgtEl>
                                        <p:attrNameLst>
                                          <p:attrName>style.visibility</p:attrName>
                                        </p:attrNameLst>
                                      </p:cBhvr>
                                      <p:to>
                                        <p:strVal val="hidden"/>
                                      </p:to>
                                    </p:set>
                                  </p:childTnLst>
                                </p:cTn>
                              </p:par>
                              <p:par>
                                <p:cTn id="17" presetID="2" presetClass="exit" presetSubtype="4" fill="hold" grpId="0" nodeType="withEffect">
                                  <p:stCondLst>
                                    <p:cond delay="0"/>
                                  </p:stCondLst>
                                  <p:childTnLst>
                                    <p:anim calcmode="lin" valueType="num">
                                      <p:cBhvr additive="base">
                                        <p:cTn id="18" dur="500"/>
                                        <p:tgtEl>
                                          <p:spTgt spid="9"/>
                                        </p:tgtEl>
                                        <p:attrNameLst>
                                          <p:attrName>ppt_x</p:attrName>
                                        </p:attrNameLst>
                                      </p:cBhvr>
                                      <p:tavLst>
                                        <p:tav tm="0">
                                          <p:val>
                                            <p:strVal val="ppt_x"/>
                                          </p:val>
                                        </p:tav>
                                        <p:tav tm="100000">
                                          <p:val>
                                            <p:strVal val="ppt_x"/>
                                          </p:val>
                                        </p:tav>
                                      </p:tavLst>
                                    </p:anim>
                                    <p:anim calcmode="lin" valueType="num">
                                      <p:cBhvr additive="base">
                                        <p:cTn id="19" dur="500"/>
                                        <p:tgtEl>
                                          <p:spTgt spid="9"/>
                                        </p:tgtEl>
                                        <p:attrNameLst>
                                          <p:attrName>ppt_y</p:attrName>
                                        </p:attrNameLst>
                                      </p:cBhvr>
                                      <p:tavLst>
                                        <p:tav tm="0">
                                          <p:val>
                                            <p:strVal val="ppt_y"/>
                                          </p:val>
                                        </p:tav>
                                        <p:tav tm="100000">
                                          <p:val>
                                            <p:strVal val="1+ppt_h/2"/>
                                          </p:val>
                                        </p:tav>
                                      </p:tavLst>
                                    </p:anim>
                                    <p:set>
                                      <p:cBhvr>
                                        <p:cTn id="20" dur="1" fill="hold">
                                          <p:stCondLst>
                                            <p:cond delay="499"/>
                                          </p:stCondLst>
                                        </p:cTn>
                                        <p:tgtEl>
                                          <p:spTgt spid="9"/>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8" grpId="0"/>
      <p:bldP spid="9"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9" name="グループ化 8"/>
          <p:cNvGrpSpPr/>
          <p:nvPr/>
        </p:nvGrpSpPr>
        <p:grpSpPr>
          <a:xfrm>
            <a:off x="-8046" y="3361927"/>
            <a:ext cx="9433048" cy="1809942"/>
            <a:chOff x="-4464" y="5048058"/>
            <a:chExt cx="9433048" cy="1809942"/>
          </a:xfrm>
        </p:grpSpPr>
        <p:sp>
          <p:nvSpPr>
            <p:cNvPr id="10" name="正方形/長方形 9"/>
            <p:cNvSpPr/>
            <p:nvPr/>
          </p:nvSpPr>
          <p:spPr>
            <a:xfrm>
              <a:off x="7606" y="5048058"/>
              <a:ext cx="9136393" cy="1809942"/>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コンテンツ プレースホルダー 2"/>
            <p:cNvSpPr txBox="1">
              <a:spLocks/>
            </p:cNvSpPr>
            <p:nvPr/>
          </p:nvSpPr>
          <p:spPr>
            <a:xfrm>
              <a:off x="-4464" y="5120066"/>
              <a:ext cx="9433048" cy="1737934"/>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buFont typeface="Arial" panose="020B0604020202020204" pitchFamily="34" charset="0"/>
                <a:buNone/>
              </a:pPr>
              <a:r>
                <a:rPr lang="ja-JP" altLang="en-US" dirty="0" smtClean="0"/>
                <a:t>　　　　</a:t>
              </a:r>
              <a:r>
                <a:rPr lang="ja-JP" altLang="en-US" sz="4400" b="1" dirty="0" smtClean="0">
                  <a:solidFill>
                    <a:schemeClr val="bg1"/>
                  </a:solidFill>
                </a:rPr>
                <a:t>⇒問われていることは、 </a:t>
              </a:r>
              <a:endParaRPr lang="en-US" altLang="ja-JP" sz="4400" b="1" dirty="0" smtClean="0">
                <a:solidFill>
                  <a:schemeClr val="bg1"/>
                </a:solidFill>
              </a:endParaRPr>
            </a:p>
            <a:p>
              <a:pPr marL="0" indent="0">
                <a:buFont typeface="Arial" panose="020B0604020202020204" pitchFamily="34" charset="0"/>
                <a:buNone/>
              </a:pPr>
              <a:r>
                <a:rPr lang="ja-JP" altLang="en-US" sz="4400" b="1" dirty="0">
                  <a:solidFill>
                    <a:schemeClr val="bg1"/>
                  </a:solidFill>
                </a:rPr>
                <a:t>　</a:t>
              </a:r>
              <a:r>
                <a:rPr lang="ja-JP" altLang="en-US" sz="4400" b="1" dirty="0" smtClean="0">
                  <a:solidFill>
                    <a:schemeClr val="bg1"/>
                  </a:solidFill>
                </a:rPr>
                <a:t>　　　　　　「賛否／二者択一」</a:t>
              </a:r>
              <a:endParaRPr lang="en-US" altLang="ja-JP" sz="4400" b="1" dirty="0" smtClean="0">
                <a:solidFill>
                  <a:schemeClr val="bg1"/>
                </a:solidFill>
              </a:endParaRPr>
            </a:p>
            <a:p>
              <a:pPr marL="0" indent="0">
                <a:buFont typeface="Arial" panose="020B0604020202020204" pitchFamily="34" charset="0"/>
                <a:buNone/>
              </a:pPr>
              <a:endParaRPr lang="en-US" altLang="ja-JP" dirty="0" smtClean="0"/>
            </a:p>
            <a:p>
              <a:pPr marL="0" indent="0">
                <a:buFont typeface="Arial" panose="020B0604020202020204" pitchFamily="34" charset="0"/>
                <a:buNone/>
              </a:pPr>
              <a:endParaRPr lang="ja-JP" altLang="en-US" dirty="0"/>
            </a:p>
          </p:txBody>
        </p:sp>
      </p:grpSp>
      <p:sp>
        <p:nvSpPr>
          <p:cNvPr id="12" name="コンテンツ プレースホルダー 2"/>
          <p:cNvSpPr>
            <a:spLocks noGrp="1"/>
          </p:cNvSpPr>
          <p:nvPr>
            <p:ph idx="1"/>
          </p:nvPr>
        </p:nvSpPr>
        <p:spPr>
          <a:xfrm>
            <a:off x="465466" y="1455489"/>
            <a:ext cx="8229600" cy="1404293"/>
          </a:xfrm>
        </p:spPr>
        <p:txBody>
          <a:bodyPr>
            <a:normAutofit/>
          </a:bodyPr>
          <a:lstStyle/>
          <a:p>
            <a:pPr marL="0" indent="0">
              <a:buNone/>
            </a:pPr>
            <a:r>
              <a:rPr lang="ja-JP" altLang="en-US" sz="4000" dirty="0" smtClean="0"/>
              <a:t>小学生</a:t>
            </a:r>
            <a:r>
              <a:rPr lang="ja-JP" altLang="en-US" sz="4000" dirty="0"/>
              <a:t>が携帯電話を持つことについて、あなたは賛成ですか、反対です</a:t>
            </a:r>
            <a:r>
              <a:rPr lang="ja-JP" altLang="en-US" sz="4000" dirty="0" smtClean="0"/>
              <a:t>か。</a:t>
            </a:r>
            <a:endParaRPr lang="en-US" altLang="ja-JP" sz="2800" dirty="0"/>
          </a:p>
          <a:p>
            <a:pPr marL="0" indent="0">
              <a:buNone/>
            </a:pPr>
            <a:endParaRPr kumimoji="1" lang="ja-JP" altLang="en-US" sz="2800" dirty="0"/>
          </a:p>
        </p:txBody>
      </p:sp>
      <p:sp>
        <p:nvSpPr>
          <p:cNvPr id="13" name="正方形/長方形 12"/>
          <p:cNvSpPr/>
          <p:nvPr/>
        </p:nvSpPr>
        <p:spPr>
          <a:xfrm>
            <a:off x="-4464" y="985833"/>
            <a:ext cx="7312768" cy="72008"/>
          </a:xfrm>
          <a:prstGeom prst="rect">
            <a:avLst/>
          </a:prstGeom>
          <a:solidFill>
            <a:srgbClr val="FF0000"/>
          </a:solid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タイトル 1"/>
          <p:cNvSpPr txBox="1">
            <a:spLocks/>
          </p:cNvSpPr>
          <p:nvPr/>
        </p:nvSpPr>
        <p:spPr>
          <a:xfrm>
            <a:off x="179512" y="339502"/>
            <a:ext cx="6624736" cy="646331"/>
          </a:xfrm>
          <a:prstGeom prst="rect">
            <a:avLst/>
          </a:prstGeom>
        </p:spPr>
        <p:txBody>
          <a:bodyPr vert="horz" wrap="square" lIns="91440" tIns="45720" rIns="91440" bIns="45720" rtlCol="0" anchor="ctr">
            <a:sp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sz="3600" dirty="0" smtClean="0">
                <a:latin typeface="+mj-ea"/>
              </a:rPr>
              <a:t>問われていることを理解する</a:t>
            </a:r>
            <a:r>
              <a:rPr lang="ja-JP" altLang="en-US" sz="3600" dirty="0">
                <a:latin typeface="+mj-ea"/>
              </a:rPr>
              <a:t>①</a:t>
            </a:r>
          </a:p>
        </p:txBody>
      </p:sp>
    </p:spTree>
    <p:extLst>
      <p:ext uri="{BB962C8B-B14F-4D97-AF65-F5344CB8AC3E}">
        <p14:creationId xmlns:p14="http://schemas.microsoft.com/office/powerpoint/2010/main" val="29573347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750"/>
                                        <p:tgtEl>
                                          <p:spTgt spid="9"/>
                                        </p:tgtEl>
                                      </p:cBhvr>
                                    </p:animEffect>
                                    <p:anim calcmode="lin" valueType="num">
                                      <p:cBhvr>
                                        <p:cTn id="8" dur="750" fill="hold"/>
                                        <p:tgtEl>
                                          <p:spTgt spid="9"/>
                                        </p:tgtEl>
                                        <p:attrNameLst>
                                          <p:attrName>ppt_x</p:attrName>
                                        </p:attrNameLst>
                                      </p:cBhvr>
                                      <p:tavLst>
                                        <p:tav tm="0">
                                          <p:val>
                                            <p:strVal val="#ppt_x"/>
                                          </p:val>
                                        </p:tav>
                                        <p:tav tm="100000">
                                          <p:val>
                                            <p:strVal val="#ppt_x"/>
                                          </p:val>
                                        </p:tav>
                                      </p:tavLst>
                                    </p:anim>
                                    <p:anim calcmode="lin" valueType="num">
                                      <p:cBhvr>
                                        <p:cTn id="9" dur="750" fill="hold"/>
                                        <p:tgtEl>
                                          <p:spTgt spid="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0" y="0"/>
            <a:ext cx="9144000" cy="1275606"/>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コンテンツ プレースホルダー 2"/>
          <p:cNvSpPr>
            <a:spLocks noGrp="1"/>
          </p:cNvSpPr>
          <p:nvPr>
            <p:ph idx="1"/>
          </p:nvPr>
        </p:nvSpPr>
        <p:spPr>
          <a:xfrm>
            <a:off x="457200" y="169751"/>
            <a:ext cx="8229600" cy="936104"/>
          </a:xfrm>
        </p:spPr>
        <p:txBody>
          <a:bodyPr>
            <a:noAutofit/>
          </a:bodyPr>
          <a:lstStyle/>
          <a:p>
            <a:pPr marL="0" indent="0">
              <a:buNone/>
            </a:pPr>
            <a:r>
              <a:rPr lang="en-US" altLang="ja-JP" sz="4800" dirty="0" smtClean="0">
                <a:solidFill>
                  <a:schemeClr val="bg1"/>
                </a:solidFill>
                <a:latin typeface="+mj-ea"/>
                <a:ea typeface="+mj-ea"/>
              </a:rPr>
              <a:t>Q3</a:t>
            </a:r>
            <a:r>
              <a:rPr lang="ja-JP" altLang="en-US" sz="4800" dirty="0" smtClean="0">
                <a:solidFill>
                  <a:schemeClr val="bg1"/>
                </a:solidFill>
                <a:latin typeface="+mj-ea"/>
                <a:ea typeface="+mj-ea"/>
              </a:rPr>
              <a:t>）</a:t>
            </a:r>
            <a:endParaRPr lang="en-US" altLang="ja-JP" sz="3600" dirty="0">
              <a:solidFill>
                <a:schemeClr val="bg1"/>
              </a:solidFill>
              <a:latin typeface="+mj-ea"/>
              <a:ea typeface="+mj-ea"/>
            </a:endParaRPr>
          </a:p>
          <a:p>
            <a:pPr marL="0" indent="0">
              <a:buNone/>
            </a:pPr>
            <a:r>
              <a:rPr lang="ja-JP" altLang="en-US" dirty="0" smtClean="0"/>
              <a:t>　　　　　　　　　　　　</a:t>
            </a:r>
            <a:endParaRPr kumimoji="1" lang="ja-JP" altLang="en-US" dirty="0"/>
          </a:p>
        </p:txBody>
      </p:sp>
      <p:sp>
        <p:nvSpPr>
          <p:cNvPr id="9" name="角丸四角形 8"/>
          <p:cNvSpPr/>
          <p:nvPr/>
        </p:nvSpPr>
        <p:spPr>
          <a:xfrm>
            <a:off x="6768752" y="226807"/>
            <a:ext cx="2843808" cy="864096"/>
          </a:xfrm>
          <a:prstGeom prst="roundRect">
            <a:avLst>
              <a:gd name="adj" fmla="val 50000"/>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テキスト ボックス 9"/>
          <p:cNvSpPr txBox="1"/>
          <p:nvPr/>
        </p:nvSpPr>
        <p:spPr>
          <a:xfrm>
            <a:off x="6944771" y="322668"/>
            <a:ext cx="1991251" cy="707886"/>
          </a:xfrm>
          <a:prstGeom prst="rect">
            <a:avLst/>
          </a:prstGeom>
          <a:noFill/>
        </p:spPr>
        <p:txBody>
          <a:bodyPr wrap="none" rtlCol="0">
            <a:spAutoFit/>
          </a:bodyPr>
          <a:lstStyle/>
          <a:p>
            <a:r>
              <a:rPr kumimoji="1" lang="ja-JP" altLang="en-US" sz="2000" b="1" dirty="0" smtClean="0">
                <a:solidFill>
                  <a:srgbClr val="C00000"/>
                </a:solidFill>
              </a:rPr>
              <a:t>テーマの</a:t>
            </a:r>
            <a:r>
              <a:rPr lang="ja-JP" altLang="en-US" sz="2000" b="1" dirty="0" smtClean="0">
                <a:solidFill>
                  <a:srgbClr val="C00000"/>
                </a:solidFill>
              </a:rPr>
              <a:t>問題点</a:t>
            </a:r>
            <a:endParaRPr lang="en-US" altLang="ja-JP" sz="2000" b="1" dirty="0" smtClean="0">
              <a:solidFill>
                <a:srgbClr val="C00000"/>
              </a:solidFill>
            </a:endParaRPr>
          </a:p>
          <a:p>
            <a:r>
              <a:rPr kumimoji="1" lang="ja-JP" altLang="en-US" sz="2000" b="1" dirty="0" smtClean="0">
                <a:solidFill>
                  <a:srgbClr val="C00000"/>
                </a:solidFill>
              </a:rPr>
              <a:t>／原因／解決策</a:t>
            </a:r>
            <a:endParaRPr kumimoji="1" lang="ja-JP" altLang="en-US" sz="2000" b="1" dirty="0">
              <a:solidFill>
                <a:srgbClr val="C00000"/>
              </a:solidFill>
            </a:endParaRPr>
          </a:p>
        </p:txBody>
      </p:sp>
      <p:sp>
        <p:nvSpPr>
          <p:cNvPr id="7" name="コンテンツ プレースホルダー 2"/>
          <p:cNvSpPr txBox="1">
            <a:spLocks/>
          </p:cNvSpPr>
          <p:nvPr/>
        </p:nvSpPr>
        <p:spPr>
          <a:xfrm>
            <a:off x="446856" y="1635646"/>
            <a:ext cx="8229600" cy="310319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buFont typeface="Arial" panose="020B0604020202020204" pitchFamily="34" charset="0"/>
              <a:buNone/>
            </a:pPr>
            <a:r>
              <a:rPr lang="ja-JP" altLang="en-US" sz="4800" dirty="0" smtClean="0"/>
              <a:t>あなたの地域にはどのようなごみ問題がありますか。その原因や対策について、あなたの考えを書きなさい。</a:t>
            </a:r>
            <a:r>
              <a:rPr lang="ja-JP" altLang="en-US" dirty="0" smtClean="0"/>
              <a:t>　　　　　　　　　　　　</a:t>
            </a:r>
            <a:endParaRPr lang="ja-JP" altLang="en-US" dirty="0"/>
          </a:p>
        </p:txBody>
      </p:sp>
    </p:spTree>
    <p:extLst>
      <p:ext uri="{BB962C8B-B14F-4D97-AF65-F5344CB8AC3E}">
        <p14:creationId xmlns:p14="http://schemas.microsoft.com/office/powerpoint/2010/main" val="1854776644"/>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0" y="0"/>
            <a:ext cx="9144000" cy="1275606"/>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コンテンツ プレースホルダー 2"/>
          <p:cNvSpPr>
            <a:spLocks noGrp="1"/>
          </p:cNvSpPr>
          <p:nvPr>
            <p:ph idx="1"/>
          </p:nvPr>
        </p:nvSpPr>
        <p:spPr>
          <a:xfrm>
            <a:off x="457200" y="169751"/>
            <a:ext cx="8229600" cy="936104"/>
          </a:xfrm>
        </p:spPr>
        <p:txBody>
          <a:bodyPr>
            <a:noAutofit/>
          </a:bodyPr>
          <a:lstStyle/>
          <a:p>
            <a:pPr marL="0" indent="0">
              <a:buNone/>
            </a:pPr>
            <a:r>
              <a:rPr lang="ja-JP" altLang="en-US" sz="4800" dirty="0" smtClean="0">
                <a:solidFill>
                  <a:schemeClr val="bg1"/>
                </a:solidFill>
              </a:rPr>
              <a:t>序論</a:t>
            </a:r>
            <a:r>
              <a:rPr lang="ja-JP" altLang="en-US" sz="3600" dirty="0">
                <a:solidFill>
                  <a:schemeClr val="bg1"/>
                </a:solidFill>
              </a:rPr>
              <a:t>＜</a:t>
            </a:r>
            <a:r>
              <a:rPr lang="ja-JP" altLang="en-US" sz="3600" dirty="0" smtClean="0">
                <a:solidFill>
                  <a:schemeClr val="bg1"/>
                </a:solidFill>
              </a:rPr>
              <a:t>解答例</a:t>
            </a:r>
            <a:r>
              <a:rPr lang="ja-JP" altLang="en-US" sz="3600" dirty="0">
                <a:solidFill>
                  <a:schemeClr val="bg1"/>
                </a:solidFill>
              </a:rPr>
              <a:t>＞</a:t>
            </a:r>
            <a:endParaRPr lang="en-US" altLang="ja-JP" sz="3600" dirty="0">
              <a:solidFill>
                <a:schemeClr val="bg1"/>
              </a:solidFill>
            </a:endParaRPr>
          </a:p>
          <a:p>
            <a:pPr marL="0" indent="0">
              <a:buNone/>
            </a:pPr>
            <a:r>
              <a:rPr lang="ja-JP" altLang="en-US" dirty="0" smtClean="0"/>
              <a:t>　　　　　　　　　　　　</a:t>
            </a:r>
            <a:endParaRPr kumimoji="1" lang="ja-JP" altLang="en-US" dirty="0"/>
          </a:p>
        </p:txBody>
      </p:sp>
      <p:sp>
        <p:nvSpPr>
          <p:cNvPr id="6" name="コンテンツ プレースホルダー 2"/>
          <p:cNvSpPr txBox="1">
            <a:spLocks/>
          </p:cNvSpPr>
          <p:nvPr/>
        </p:nvSpPr>
        <p:spPr>
          <a:xfrm>
            <a:off x="473394" y="1347614"/>
            <a:ext cx="8229600" cy="1895707"/>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buNone/>
            </a:pPr>
            <a:r>
              <a:rPr lang="ja-JP" altLang="en-US" dirty="0"/>
              <a:t>私の住んでいる地域では、家電の不法投棄が問題になっている。リサイクルに出さなければならないエアコンやテレビなどが林に捨てられている。</a:t>
            </a:r>
            <a:endParaRPr lang="en-US" altLang="ja-JP" dirty="0"/>
          </a:p>
        </p:txBody>
      </p:sp>
      <p:grpSp>
        <p:nvGrpSpPr>
          <p:cNvPr id="10" name="グループ化 9"/>
          <p:cNvGrpSpPr/>
          <p:nvPr/>
        </p:nvGrpSpPr>
        <p:grpSpPr>
          <a:xfrm>
            <a:off x="350066" y="3460889"/>
            <a:ext cx="8443867" cy="1559133"/>
            <a:chOff x="395536" y="4221088"/>
            <a:chExt cx="8443867" cy="1913482"/>
          </a:xfrm>
        </p:grpSpPr>
        <p:sp>
          <p:nvSpPr>
            <p:cNvPr id="8" name="角丸四角形 7"/>
            <p:cNvSpPr/>
            <p:nvPr/>
          </p:nvSpPr>
          <p:spPr>
            <a:xfrm>
              <a:off x="395536" y="4221088"/>
              <a:ext cx="8443867" cy="1913482"/>
            </a:xfrm>
            <a:prstGeom prst="roundRect">
              <a:avLst/>
            </a:prstGeom>
            <a:solidFill>
              <a:schemeClr val="bg1"/>
            </a:solidFill>
            <a:ln w="762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コンテンツ プレースホルダー 2"/>
            <p:cNvSpPr txBox="1">
              <a:spLocks/>
            </p:cNvSpPr>
            <p:nvPr/>
          </p:nvSpPr>
          <p:spPr>
            <a:xfrm>
              <a:off x="518864" y="4380024"/>
              <a:ext cx="8229600" cy="1364456"/>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buNone/>
              </a:pPr>
              <a:r>
                <a:rPr lang="ja-JP" altLang="en-US" sz="3000" dirty="0" smtClean="0"/>
                <a:t>⇒</a:t>
              </a:r>
              <a:r>
                <a:rPr lang="ja-JP" altLang="en-US" sz="2800" b="1" dirty="0">
                  <a:solidFill>
                    <a:srgbClr val="C00000"/>
                  </a:solidFill>
                </a:rPr>
                <a:t>テーマの問題点や原因、解決策</a:t>
              </a:r>
              <a:r>
                <a:rPr lang="ja-JP" altLang="en-US" sz="2800" dirty="0"/>
                <a:t>について設問で問われている場合は、まず、どんな問題を取り上げるのかを序論で示す。</a:t>
              </a:r>
              <a:endParaRPr lang="ja-JP" altLang="en-US" sz="3000" dirty="0"/>
            </a:p>
          </p:txBody>
        </p:sp>
      </p:grpSp>
      <p:sp>
        <p:nvSpPr>
          <p:cNvPr id="13" name="角丸四角形 12"/>
          <p:cNvSpPr/>
          <p:nvPr/>
        </p:nvSpPr>
        <p:spPr>
          <a:xfrm>
            <a:off x="6768752" y="226807"/>
            <a:ext cx="2843808" cy="864096"/>
          </a:xfrm>
          <a:prstGeom prst="roundRect">
            <a:avLst>
              <a:gd name="adj" fmla="val 50000"/>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テキスト ボックス 13"/>
          <p:cNvSpPr txBox="1"/>
          <p:nvPr/>
        </p:nvSpPr>
        <p:spPr>
          <a:xfrm>
            <a:off x="6944771" y="322668"/>
            <a:ext cx="1991251" cy="707886"/>
          </a:xfrm>
          <a:prstGeom prst="rect">
            <a:avLst/>
          </a:prstGeom>
          <a:noFill/>
        </p:spPr>
        <p:txBody>
          <a:bodyPr wrap="none" rtlCol="0">
            <a:spAutoFit/>
          </a:bodyPr>
          <a:lstStyle/>
          <a:p>
            <a:r>
              <a:rPr kumimoji="1" lang="ja-JP" altLang="en-US" sz="2000" b="1" dirty="0" smtClean="0">
                <a:solidFill>
                  <a:srgbClr val="C00000"/>
                </a:solidFill>
              </a:rPr>
              <a:t>テーマの</a:t>
            </a:r>
            <a:r>
              <a:rPr lang="ja-JP" altLang="en-US" sz="2000" b="1" dirty="0" smtClean="0">
                <a:solidFill>
                  <a:srgbClr val="C00000"/>
                </a:solidFill>
              </a:rPr>
              <a:t>問題点</a:t>
            </a:r>
            <a:endParaRPr lang="en-US" altLang="ja-JP" sz="2000" b="1" dirty="0" smtClean="0">
              <a:solidFill>
                <a:srgbClr val="C00000"/>
              </a:solidFill>
            </a:endParaRPr>
          </a:p>
          <a:p>
            <a:r>
              <a:rPr kumimoji="1" lang="ja-JP" altLang="en-US" sz="2000" b="1" dirty="0" smtClean="0">
                <a:solidFill>
                  <a:srgbClr val="C00000"/>
                </a:solidFill>
              </a:rPr>
              <a:t>／原因／解決策</a:t>
            </a:r>
            <a:endParaRPr kumimoji="1" lang="ja-JP" altLang="en-US" sz="2000" b="1" dirty="0">
              <a:solidFill>
                <a:srgbClr val="C00000"/>
              </a:solidFill>
            </a:endParaRPr>
          </a:p>
        </p:txBody>
      </p:sp>
    </p:spTree>
    <p:extLst>
      <p:ext uri="{BB962C8B-B14F-4D97-AF65-F5344CB8AC3E}">
        <p14:creationId xmlns:p14="http://schemas.microsoft.com/office/powerpoint/2010/main" val="11582097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10"/>
                                        </p:tgtEl>
                                        <p:attrNameLst>
                                          <p:attrName>style.visibility</p:attrName>
                                        </p:attrNameLst>
                                      </p:cBhvr>
                                      <p:to>
                                        <p:strVal val="visible"/>
                                      </p:to>
                                    </p:set>
                                    <p:anim calcmode="lin" valueType="num">
                                      <p:cBhvr additive="base">
                                        <p:cTn id="7" dur="500" fill="hold"/>
                                        <p:tgtEl>
                                          <p:spTgt spid="10"/>
                                        </p:tgtEl>
                                        <p:attrNameLst>
                                          <p:attrName>ppt_x</p:attrName>
                                        </p:attrNameLst>
                                      </p:cBhvr>
                                      <p:tavLst>
                                        <p:tav tm="0">
                                          <p:val>
                                            <p:strVal val="0-#ppt_w/2"/>
                                          </p:val>
                                        </p:tav>
                                        <p:tav tm="100000">
                                          <p:val>
                                            <p:strVal val="#ppt_x"/>
                                          </p:val>
                                        </p:tav>
                                      </p:tavLst>
                                    </p:anim>
                                    <p:anim calcmode="lin" valueType="num">
                                      <p:cBhvr additive="base">
                                        <p:cTn id="8" dur="500" fill="hold"/>
                                        <p:tgtEl>
                                          <p:spTgt spid="10"/>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0" y="0"/>
            <a:ext cx="9144000" cy="1275606"/>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コンテンツ プレースホルダー 2"/>
          <p:cNvSpPr>
            <a:spLocks noGrp="1"/>
          </p:cNvSpPr>
          <p:nvPr>
            <p:ph idx="1"/>
          </p:nvPr>
        </p:nvSpPr>
        <p:spPr>
          <a:xfrm>
            <a:off x="457200" y="169751"/>
            <a:ext cx="8229600" cy="936104"/>
          </a:xfrm>
        </p:spPr>
        <p:txBody>
          <a:bodyPr>
            <a:noAutofit/>
          </a:bodyPr>
          <a:lstStyle/>
          <a:p>
            <a:pPr marL="0" indent="0">
              <a:buNone/>
            </a:pPr>
            <a:r>
              <a:rPr lang="ja-JP" altLang="en-US" sz="4800" dirty="0" smtClean="0">
                <a:solidFill>
                  <a:schemeClr val="bg1"/>
                </a:solidFill>
              </a:rPr>
              <a:t>本論</a:t>
            </a:r>
            <a:r>
              <a:rPr lang="ja-JP" altLang="en-US" sz="3600" dirty="0">
                <a:solidFill>
                  <a:schemeClr val="bg1"/>
                </a:solidFill>
              </a:rPr>
              <a:t>＜</a:t>
            </a:r>
            <a:r>
              <a:rPr lang="ja-JP" altLang="en-US" sz="3600" dirty="0" smtClean="0">
                <a:solidFill>
                  <a:schemeClr val="bg1"/>
                </a:solidFill>
              </a:rPr>
              <a:t>解答例</a:t>
            </a:r>
            <a:r>
              <a:rPr lang="ja-JP" altLang="en-US" sz="3600" dirty="0">
                <a:solidFill>
                  <a:schemeClr val="bg1"/>
                </a:solidFill>
              </a:rPr>
              <a:t>＞</a:t>
            </a:r>
            <a:endParaRPr lang="en-US" altLang="ja-JP" sz="3600" dirty="0">
              <a:solidFill>
                <a:schemeClr val="bg1"/>
              </a:solidFill>
            </a:endParaRPr>
          </a:p>
          <a:p>
            <a:pPr marL="0" indent="0">
              <a:buNone/>
            </a:pPr>
            <a:r>
              <a:rPr lang="ja-JP" altLang="en-US" dirty="0" smtClean="0"/>
              <a:t>　　　　　　　　　　　　</a:t>
            </a:r>
            <a:endParaRPr kumimoji="1" lang="ja-JP" altLang="en-US" dirty="0"/>
          </a:p>
        </p:txBody>
      </p:sp>
      <p:sp>
        <p:nvSpPr>
          <p:cNvPr id="6" name="コンテンツ プレースホルダー 2"/>
          <p:cNvSpPr txBox="1">
            <a:spLocks/>
          </p:cNvSpPr>
          <p:nvPr/>
        </p:nvSpPr>
        <p:spPr>
          <a:xfrm>
            <a:off x="473394" y="1684155"/>
            <a:ext cx="8229600" cy="1535667"/>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buNone/>
            </a:pPr>
            <a:r>
              <a:rPr lang="ja-JP" altLang="en-US" sz="3600" dirty="0" smtClean="0"/>
              <a:t>廃棄</a:t>
            </a:r>
            <a:r>
              <a:rPr lang="ja-JP" altLang="en-US" sz="3600" dirty="0"/>
              <a:t>する際にリサイクル料金がかかるので、不法投棄が増えている。</a:t>
            </a:r>
            <a:endParaRPr lang="en-US" altLang="ja-JP" sz="3600" dirty="0"/>
          </a:p>
        </p:txBody>
      </p:sp>
      <p:grpSp>
        <p:nvGrpSpPr>
          <p:cNvPr id="10" name="グループ化 9"/>
          <p:cNvGrpSpPr/>
          <p:nvPr/>
        </p:nvGrpSpPr>
        <p:grpSpPr>
          <a:xfrm>
            <a:off x="350066" y="3507854"/>
            <a:ext cx="8443867" cy="1296144"/>
            <a:chOff x="395536" y="4221088"/>
            <a:chExt cx="8443867" cy="1913482"/>
          </a:xfrm>
        </p:grpSpPr>
        <p:sp>
          <p:nvSpPr>
            <p:cNvPr id="8" name="角丸四角形 7"/>
            <p:cNvSpPr/>
            <p:nvPr/>
          </p:nvSpPr>
          <p:spPr>
            <a:xfrm>
              <a:off x="395536" y="4221088"/>
              <a:ext cx="8443867" cy="1913482"/>
            </a:xfrm>
            <a:prstGeom prst="roundRect">
              <a:avLst/>
            </a:prstGeom>
            <a:solidFill>
              <a:schemeClr val="bg1"/>
            </a:solidFill>
            <a:ln w="762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コンテンツ プレースホルダー 2"/>
            <p:cNvSpPr txBox="1">
              <a:spLocks/>
            </p:cNvSpPr>
            <p:nvPr/>
          </p:nvSpPr>
          <p:spPr>
            <a:xfrm>
              <a:off x="518864" y="4663809"/>
              <a:ext cx="8229600" cy="1364456"/>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buNone/>
              </a:pPr>
              <a:r>
                <a:rPr lang="ja-JP" altLang="en-US" sz="3000" dirty="0" smtClean="0"/>
                <a:t>⇒</a:t>
              </a:r>
              <a:r>
                <a:rPr lang="ja-JP" altLang="en-US" sz="2800" dirty="0"/>
                <a:t>序論で述べた問題点の原因を示す。</a:t>
              </a:r>
              <a:endParaRPr lang="en-US" altLang="ja-JP" sz="2800" dirty="0"/>
            </a:p>
          </p:txBody>
        </p:sp>
      </p:grpSp>
      <p:sp>
        <p:nvSpPr>
          <p:cNvPr id="13" name="角丸四角形 12"/>
          <p:cNvSpPr/>
          <p:nvPr/>
        </p:nvSpPr>
        <p:spPr>
          <a:xfrm>
            <a:off x="6768752" y="226807"/>
            <a:ext cx="2843808" cy="864096"/>
          </a:xfrm>
          <a:prstGeom prst="roundRect">
            <a:avLst>
              <a:gd name="adj" fmla="val 50000"/>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テキスト ボックス 13"/>
          <p:cNvSpPr txBox="1"/>
          <p:nvPr/>
        </p:nvSpPr>
        <p:spPr>
          <a:xfrm>
            <a:off x="6944771" y="322668"/>
            <a:ext cx="1991251" cy="707886"/>
          </a:xfrm>
          <a:prstGeom prst="rect">
            <a:avLst/>
          </a:prstGeom>
          <a:noFill/>
        </p:spPr>
        <p:txBody>
          <a:bodyPr wrap="none" rtlCol="0">
            <a:spAutoFit/>
          </a:bodyPr>
          <a:lstStyle/>
          <a:p>
            <a:r>
              <a:rPr kumimoji="1" lang="ja-JP" altLang="en-US" sz="2000" b="1" dirty="0" smtClean="0">
                <a:solidFill>
                  <a:srgbClr val="C00000"/>
                </a:solidFill>
              </a:rPr>
              <a:t>テーマの</a:t>
            </a:r>
            <a:r>
              <a:rPr lang="ja-JP" altLang="en-US" sz="2000" b="1" dirty="0" smtClean="0">
                <a:solidFill>
                  <a:srgbClr val="C00000"/>
                </a:solidFill>
              </a:rPr>
              <a:t>問題点</a:t>
            </a:r>
            <a:endParaRPr lang="en-US" altLang="ja-JP" sz="2000" b="1" dirty="0" smtClean="0">
              <a:solidFill>
                <a:srgbClr val="C00000"/>
              </a:solidFill>
            </a:endParaRPr>
          </a:p>
          <a:p>
            <a:r>
              <a:rPr kumimoji="1" lang="ja-JP" altLang="en-US" sz="2000" b="1" dirty="0" smtClean="0">
                <a:solidFill>
                  <a:srgbClr val="C00000"/>
                </a:solidFill>
              </a:rPr>
              <a:t>／原因／解決策</a:t>
            </a:r>
            <a:endParaRPr kumimoji="1" lang="ja-JP" altLang="en-US" sz="2000" b="1" dirty="0">
              <a:solidFill>
                <a:srgbClr val="C00000"/>
              </a:solidFill>
            </a:endParaRPr>
          </a:p>
        </p:txBody>
      </p:sp>
    </p:spTree>
    <p:extLst>
      <p:ext uri="{BB962C8B-B14F-4D97-AF65-F5344CB8AC3E}">
        <p14:creationId xmlns:p14="http://schemas.microsoft.com/office/powerpoint/2010/main" val="30312527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10"/>
                                        </p:tgtEl>
                                        <p:attrNameLst>
                                          <p:attrName>style.visibility</p:attrName>
                                        </p:attrNameLst>
                                      </p:cBhvr>
                                      <p:to>
                                        <p:strVal val="visible"/>
                                      </p:to>
                                    </p:set>
                                    <p:anim calcmode="lin" valueType="num">
                                      <p:cBhvr additive="base">
                                        <p:cTn id="7" dur="500" fill="hold"/>
                                        <p:tgtEl>
                                          <p:spTgt spid="10"/>
                                        </p:tgtEl>
                                        <p:attrNameLst>
                                          <p:attrName>ppt_x</p:attrName>
                                        </p:attrNameLst>
                                      </p:cBhvr>
                                      <p:tavLst>
                                        <p:tav tm="0">
                                          <p:val>
                                            <p:strVal val="0-#ppt_w/2"/>
                                          </p:val>
                                        </p:tav>
                                        <p:tav tm="100000">
                                          <p:val>
                                            <p:strVal val="#ppt_x"/>
                                          </p:val>
                                        </p:tav>
                                      </p:tavLst>
                                    </p:anim>
                                    <p:anim calcmode="lin" valueType="num">
                                      <p:cBhvr additive="base">
                                        <p:cTn id="8" dur="500" fill="hold"/>
                                        <p:tgtEl>
                                          <p:spTgt spid="10"/>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0" y="0"/>
            <a:ext cx="9144000" cy="1275606"/>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コンテンツ プレースホルダー 2"/>
          <p:cNvSpPr>
            <a:spLocks noGrp="1"/>
          </p:cNvSpPr>
          <p:nvPr>
            <p:ph idx="1"/>
          </p:nvPr>
        </p:nvSpPr>
        <p:spPr>
          <a:xfrm>
            <a:off x="457200" y="169751"/>
            <a:ext cx="8229600" cy="936104"/>
          </a:xfrm>
        </p:spPr>
        <p:txBody>
          <a:bodyPr>
            <a:noAutofit/>
          </a:bodyPr>
          <a:lstStyle/>
          <a:p>
            <a:pPr marL="0" indent="0">
              <a:buNone/>
            </a:pPr>
            <a:r>
              <a:rPr lang="ja-JP" altLang="en-US" sz="4800" dirty="0" smtClean="0">
                <a:solidFill>
                  <a:schemeClr val="bg1"/>
                </a:solidFill>
              </a:rPr>
              <a:t>結論</a:t>
            </a:r>
            <a:r>
              <a:rPr lang="ja-JP" altLang="en-US" sz="3600" dirty="0">
                <a:solidFill>
                  <a:schemeClr val="bg1"/>
                </a:solidFill>
              </a:rPr>
              <a:t>＜</a:t>
            </a:r>
            <a:r>
              <a:rPr lang="ja-JP" altLang="en-US" sz="3600" dirty="0" smtClean="0">
                <a:solidFill>
                  <a:schemeClr val="bg1"/>
                </a:solidFill>
              </a:rPr>
              <a:t>解答例</a:t>
            </a:r>
            <a:r>
              <a:rPr lang="ja-JP" altLang="en-US" sz="3600" dirty="0">
                <a:solidFill>
                  <a:schemeClr val="bg1"/>
                </a:solidFill>
              </a:rPr>
              <a:t>＞</a:t>
            </a:r>
            <a:endParaRPr lang="en-US" altLang="ja-JP" sz="3600" dirty="0">
              <a:solidFill>
                <a:schemeClr val="bg1"/>
              </a:solidFill>
            </a:endParaRPr>
          </a:p>
          <a:p>
            <a:pPr marL="0" indent="0">
              <a:buNone/>
            </a:pPr>
            <a:r>
              <a:rPr lang="ja-JP" altLang="en-US" dirty="0" smtClean="0"/>
              <a:t>　　　　　　　　　　　　</a:t>
            </a:r>
            <a:endParaRPr kumimoji="1" lang="ja-JP" altLang="en-US" dirty="0"/>
          </a:p>
        </p:txBody>
      </p:sp>
      <p:sp>
        <p:nvSpPr>
          <p:cNvPr id="6" name="コンテンツ プレースホルダー 2"/>
          <p:cNvSpPr txBox="1">
            <a:spLocks/>
          </p:cNvSpPr>
          <p:nvPr/>
        </p:nvSpPr>
        <p:spPr>
          <a:xfrm>
            <a:off x="473394" y="1756163"/>
            <a:ext cx="8229600" cy="1463659"/>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buNone/>
            </a:pPr>
            <a:r>
              <a:rPr lang="ja-JP" altLang="en-US" sz="3600" dirty="0"/>
              <a:t>資源を有効利用するために費用がかかることを消費者に理解させる必要がある。</a:t>
            </a:r>
            <a:endParaRPr lang="en-US" altLang="ja-JP" sz="3600" dirty="0"/>
          </a:p>
        </p:txBody>
      </p:sp>
      <p:grpSp>
        <p:nvGrpSpPr>
          <p:cNvPr id="10" name="グループ化 9"/>
          <p:cNvGrpSpPr/>
          <p:nvPr/>
        </p:nvGrpSpPr>
        <p:grpSpPr>
          <a:xfrm>
            <a:off x="350066" y="3507854"/>
            <a:ext cx="8443867" cy="1296144"/>
            <a:chOff x="395536" y="4221088"/>
            <a:chExt cx="8443867" cy="1913482"/>
          </a:xfrm>
        </p:grpSpPr>
        <p:sp>
          <p:nvSpPr>
            <p:cNvPr id="8" name="角丸四角形 7"/>
            <p:cNvSpPr/>
            <p:nvPr/>
          </p:nvSpPr>
          <p:spPr>
            <a:xfrm>
              <a:off x="395536" y="4221088"/>
              <a:ext cx="8443867" cy="1913482"/>
            </a:xfrm>
            <a:prstGeom prst="roundRect">
              <a:avLst/>
            </a:prstGeom>
            <a:solidFill>
              <a:schemeClr val="bg1"/>
            </a:solidFill>
            <a:ln w="762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コンテンツ プレースホルダー 2"/>
            <p:cNvSpPr txBox="1">
              <a:spLocks/>
            </p:cNvSpPr>
            <p:nvPr/>
          </p:nvSpPr>
          <p:spPr>
            <a:xfrm>
              <a:off x="518864" y="4663809"/>
              <a:ext cx="8229600" cy="1364456"/>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buNone/>
              </a:pPr>
              <a:r>
                <a:rPr lang="ja-JP" altLang="en-US" sz="3000" dirty="0" smtClean="0"/>
                <a:t>⇒</a:t>
              </a:r>
              <a:r>
                <a:rPr lang="ja-JP" altLang="en-US" sz="2800" dirty="0"/>
                <a:t>解決策についての考えを示す。</a:t>
              </a:r>
              <a:endParaRPr lang="en-US" altLang="ja-JP" sz="2800" dirty="0"/>
            </a:p>
          </p:txBody>
        </p:sp>
      </p:grpSp>
      <p:sp>
        <p:nvSpPr>
          <p:cNvPr id="13" name="角丸四角形 12"/>
          <p:cNvSpPr/>
          <p:nvPr/>
        </p:nvSpPr>
        <p:spPr>
          <a:xfrm>
            <a:off x="6768752" y="226807"/>
            <a:ext cx="2843808" cy="864096"/>
          </a:xfrm>
          <a:prstGeom prst="roundRect">
            <a:avLst>
              <a:gd name="adj" fmla="val 50000"/>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テキスト ボックス 13"/>
          <p:cNvSpPr txBox="1"/>
          <p:nvPr/>
        </p:nvSpPr>
        <p:spPr>
          <a:xfrm>
            <a:off x="6944771" y="322668"/>
            <a:ext cx="1991251" cy="707886"/>
          </a:xfrm>
          <a:prstGeom prst="rect">
            <a:avLst/>
          </a:prstGeom>
          <a:noFill/>
        </p:spPr>
        <p:txBody>
          <a:bodyPr wrap="none" rtlCol="0">
            <a:spAutoFit/>
          </a:bodyPr>
          <a:lstStyle/>
          <a:p>
            <a:r>
              <a:rPr kumimoji="1" lang="ja-JP" altLang="en-US" sz="2000" b="1" dirty="0" smtClean="0">
                <a:solidFill>
                  <a:srgbClr val="C00000"/>
                </a:solidFill>
              </a:rPr>
              <a:t>テーマの</a:t>
            </a:r>
            <a:r>
              <a:rPr lang="ja-JP" altLang="en-US" sz="2000" b="1" dirty="0" smtClean="0">
                <a:solidFill>
                  <a:srgbClr val="C00000"/>
                </a:solidFill>
              </a:rPr>
              <a:t>問題点</a:t>
            </a:r>
            <a:endParaRPr lang="en-US" altLang="ja-JP" sz="2000" b="1" dirty="0" smtClean="0">
              <a:solidFill>
                <a:srgbClr val="C00000"/>
              </a:solidFill>
            </a:endParaRPr>
          </a:p>
          <a:p>
            <a:r>
              <a:rPr kumimoji="1" lang="ja-JP" altLang="en-US" sz="2000" b="1" dirty="0" smtClean="0">
                <a:solidFill>
                  <a:srgbClr val="C00000"/>
                </a:solidFill>
              </a:rPr>
              <a:t>／原因／解決策</a:t>
            </a:r>
            <a:endParaRPr kumimoji="1" lang="ja-JP" altLang="en-US" sz="2000" b="1" dirty="0">
              <a:solidFill>
                <a:srgbClr val="C00000"/>
              </a:solidFill>
            </a:endParaRPr>
          </a:p>
        </p:txBody>
      </p:sp>
    </p:spTree>
    <p:extLst>
      <p:ext uri="{BB962C8B-B14F-4D97-AF65-F5344CB8AC3E}">
        <p14:creationId xmlns:p14="http://schemas.microsoft.com/office/powerpoint/2010/main" val="8605498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10"/>
                                        </p:tgtEl>
                                        <p:attrNameLst>
                                          <p:attrName>style.visibility</p:attrName>
                                        </p:attrNameLst>
                                      </p:cBhvr>
                                      <p:to>
                                        <p:strVal val="visible"/>
                                      </p:to>
                                    </p:set>
                                    <p:anim calcmode="lin" valueType="num">
                                      <p:cBhvr additive="base">
                                        <p:cTn id="7" dur="500" fill="hold"/>
                                        <p:tgtEl>
                                          <p:spTgt spid="10"/>
                                        </p:tgtEl>
                                        <p:attrNameLst>
                                          <p:attrName>ppt_x</p:attrName>
                                        </p:attrNameLst>
                                      </p:cBhvr>
                                      <p:tavLst>
                                        <p:tav tm="0">
                                          <p:val>
                                            <p:strVal val="0-#ppt_w/2"/>
                                          </p:val>
                                        </p:tav>
                                        <p:tav tm="100000">
                                          <p:val>
                                            <p:strVal val="#ppt_x"/>
                                          </p:val>
                                        </p:tav>
                                      </p:tavLst>
                                    </p:anim>
                                    <p:anim calcmode="lin" valueType="num">
                                      <p:cBhvr additive="base">
                                        <p:cTn id="8" dur="500" fill="hold"/>
                                        <p:tgtEl>
                                          <p:spTgt spid="10"/>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0" y="0"/>
            <a:ext cx="9144000" cy="1275606"/>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コンテンツ プレースホルダー 2"/>
          <p:cNvSpPr>
            <a:spLocks noGrp="1"/>
          </p:cNvSpPr>
          <p:nvPr>
            <p:ph idx="1"/>
          </p:nvPr>
        </p:nvSpPr>
        <p:spPr>
          <a:xfrm>
            <a:off x="457200" y="169751"/>
            <a:ext cx="8229600" cy="936104"/>
          </a:xfrm>
        </p:spPr>
        <p:txBody>
          <a:bodyPr>
            <a:noAutofit/>
          </a:bodyPr>
          <a:lstStyle/>
          <a:p>
            <a:pPr marL="0" indent="0">
              <a:buNone/>
            </a:pPr>
            <a:r>
              <a:rPr lang="ja-JP" altLang="en-US" sz="4800" dirty="0" smtClean="0">
                <a:solidFill>
                  <a:schemeClr val="bg1"/>
                </a:solidFill>
              </a:rPr>
              <a:t>結論</a:t>
            </a:r>
            <a:r>
              <a:rPr lang="ja-JP" altLang="en-US" sz="4000" dirty="0" smtClean="0">
                <a:solidFill>
                  <a:schemeClr val="bg1"/>
                </a:solidFill>
              </a:rPr>
              <a:t>＋</a:t>
            </a:r>
            <a:r>
              <a:rPr lang="en-US" altLang="ja-JP" sz="5400" dirty="0" smtClean="0">
                <a:solidFill>
                  <a:schemeClr val="bg1"/>
                </a:solidFill>
              </a:rPr>
              <a:t>α</a:t>
            </a:r>
            <a:r>
              <a:rPr lang="en-US" altLang="ja-JP" sz="6600" dirty="0" smtClean="0">
                <a:solidFill>
                  <a:schemeClr val="bg1"/>
                </a:solidFill>
              </a:rPr>
              <a:t> </a:t>
            </a:r>
            <a:r>
              <a:rPr lang="ja-JP" altLang="en-US" sz="3600" dirty="0" smtClean="0">
                <a:solidFill>
                  <a:schemeClr val="bg1"/>
                </a:solidFill>
              </a:rPr>
              <a:t>＜解答例</a:t>
            </a:r>
            <a:r>
              <a:rPr lang="ja-JP" altLang="en-US" sz="3600" dirty="0">
                <a:solidFill>
                  <a:schemeClr val="bg1"/>
                </a:solidFill>
              </a:rPr>
              <a:t>＞</a:t>
            </a:r>
            <a:endParaRPr lang="en-US" altLang="ja-JP" sz="3600" dirty="0">
              <a:solidFill>
                <a:schemeClr val="bg1"/>
              </a:solidFill>
            </a:endParaRPr>
          </a:p>
          <a:p>
            <a:pPr marL="0" indent="0">
              <a:buNone/>
            </a:pPr>
            <a:r>
              <a:rPr lang="ja-JP" altLang="en-US" dirty="0" smtClean="0"/>
              <a:t>　　　　　　　　　　　　</a:t>
            </a:r>
            <a:endParaRPr kumimoji="1" lang="ja-JP" altLang="en-US" dirty="0"/>
          </a:p>
        </p:txBody>
      </p:sp>
      <p:sp>
        <p:nvSpPr>
          <p:cNvPr id="6" name="コンテンツ プレースホルダー 2"/>
          <p:cNvSpPr txBox="1">
            <a:spLocks/>
          </p:cNvSpPr>
          <p:nvPr/>
        </p:nvSpPr>
        <p:spPr>
          <a:xfrm>
            <a:off x="473394" y="1347614"/>
            <a:ext cx="8229600" cy="2460128"/>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buNone/>
            </a:pPr>
            <a:r>
              <a:rPr lang="ja-JP" altLang="en-US" dirty="0">
                <a:solidFill>
                  <a:schemeClr val="bg1">
                    <a:lumMod val="65000"/>
                  </a:schemeClr>
                </a:solidFill>
              </a:rPr>
              <a:t>資源を有効利用するために費用がかかることを消費者に理解させる必要がある。</a:t>
            </a:r>
            <a:r>
              <a:rPr lang="ja-JP" altLang="en-US" dirty="0"/>
              <a:t>そのためには、国が、家電リサイクルの社会への貢献について、消費者に情報を発信することが求められる。</a:t>
            </a:r>
            <a:endParaRPr lang="en-US" altLang="ja-JP" dirty="0"/>
          </a:p>
        </p:txBody>
      </p:sp>
      <p:grpSp>
        <p:nvGrpSpPr>
          <p:cNvPr id="10" name="グループ化 9"/>
          <p:cNvGrpSpPr/>
          <p:nvPr/>
        </p:nvGrpSpPr>
        <p:grpSpPr>
          <a:xfrm>
            <a:off x="350066" y="4011911"/>
            <a:ext cx="8443867" cy="1008112"/>
            <a:chOff x="395536" y="4198317"/>
            <a:chExt cx="8443867" cy="1936253"/>
          </a:xfrm>
        </p:grpSpPr>
        <p:sp>
          <p:nvSpPr>
            <p:cNvPr id="8" name="角丸四角形 7"/>
            <p:cNvSpPr/>
            <p:nvPr/>
          </p:nvSpPr>
          <p:spPr>
            <a:xfrm>
              <a:off x="395536" y="4221088"/>
              <a:ext cx="8443867" cy="1913482"/>
            </a:xfrm>
            <a:prstGeom prst="roundRect">
              <a:avLst/>
            </a:prstGeom>
            <a:solidFill>
              <a:schemeClr val="bg1"/>
            </a:solidFill>
            <a:ln w="762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コンテンツ プレースホルダー 2"/>
            <p:cNvSpPr txBox="1">
              <a:spLocks/>
            </p:cNvSpPr>
            <p:nvPr/>
          </p:nvSpPr>
          <p:spPr>
            <a:xfrm>
              <a:off x="518864" y="4198317"/>
              <a:ext cx="8229600" cy="1364456"/>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buNone/>
              </a:pPr>
              <a:r>
                <a:rPr lang="ja-JP" altLang="en-US" sz="3000" dirty="0" smtClean="0"/>
                <a:t>⇒</a:t>
              </a:r>
              <a:r>
                <a:rPr lang="ja-JP" altLang="en-US" sz="2800" dirty="0"/>
                <a:t>今後どうしたらよいかについて、具体的に誰が何をすべきかを加えると結論がより</a:t>
              </a:r>
              <a:r>
                <a:rPr lang="ja-JP" altLang="en-US" sz="2800" dirty="0" smtClean="0"/>
                <a:t>深まる。</a:t>
              </a:r>
              <a:endParaRPr lang="en-US" altLang="ja-JP" sz="2800" dirty="0"/>
            </a:p>
          </p:txBody>
        </p:sp>
      </p:grpSp>
      <p:sp>
        <p:nvSpPr>
          <p:cNvPr id="13" name="角丸四角形 12"/>
          <p:cNvSpPr/>
          <p:nvPr/>
        </p:nvSpPr>
        <p:spPr>
          <a:xfrm>
            <a:off x="6768752" y="226807"/>
            <a:ext cx="2843808" cy="864096"/>
          </a:xfrm>
          <a:prstGeom prst="roundRect">
            <a:avLst>
              <a:gd name="adj" fmla="val 50000"/>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テキスト ボックス 13"/>
          <p:cNvSpPr txBox="1"/>
          <p:nvPr/>
        </p:nvSpPr>
        <p:spPr>
          <a:xfrm>
            <a:off x="6944771" y="322668"/>
            <a:ext cx="1991251" cy="707886"/>
          </a:xfrm>
          <a:prstGeom prst="rect">
            <a:avLst/>
          </a:prstGeom>
          <a:noFill/>
        </p:spPr>
        <p:txBody>
          <a:bodyPr wrap="none" rtlCol="0">
            <a:spAutoFit/>
          </a:bodyPr>
          <a:lstStyle/>
          <a:p>
            <a:r>
              <a:rPr kumimoji="1" lang="ja-JP" altLang="en-US" sz="2000" b="1" dirty="0" smtClean="0">
                <a:solidFill>
                  <a:srgbClr val="C00000"/>
                </a:solidFill>
              </a:rPr>
              <a:t>テーマの</a:t>
            </a:r>
            <a:r>
              <a:rPr lang="ja-JP" altLang="en-US" sz="2000" b="1" dirty="0" smtClean="0">
                <a:solidFill>
                  <a:srgbClr val="C00000"/>
                </a:solidFill>
              </a:rPr>
              <a:t>問題点</a:t>
            </a:r>
            <a:endParaRPr lang="en-US" altLang="ja-JP" sz="2000" b="1" dirty="0" smtClean="0">
              <a:solidFill>
                <a:srgbClr val="C00000"/>
              </a:solidFill>
            </a:endParaRPr>
          </a:p>
          <a:p>
            <a:r>
              <a:rPr kumimoji="1" lang="ja-JP" altLang="en-US" sz="2000" b="1" dirty="0" smtClean="0">
                <a:solidFill>
                  <a:srgbClr val="C00000"/>
                </a:solidFill>
              </a:rPr>
              <a:t>／原因／解決策</a:t>
            </a:r>
            <a:endParaRPr kumimoji="1" lang="ja-JP" altLang="en-US" sz="2000" b="1" dirty="0">
              <a:solidFill>
                <a:srgbClr val="C00000"/>
              </a:solidFill>
            </a:endParaRPr>
          </a:p>
        </p:txBody>
      </p:sp>
    </p:spTree>
    <p:extLst>
      <p:ext uri="{BB962C8B-B14F-4D97-AF65-F5344CB8AC3E}">
        <p14:creationId xmlns:p14="http://schemas.microsoft.com/office/powerpoint/2010/main" val="38300738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10"/>
                                        </p:tgtEl>
                                        <p:attrNameLst>
                                          <p:attrName>style.visibility</p:attrName>
                                        </p:attrNameLst>
                                      </p:cBhvr>
                                      <p:to>
                                        <p:strVal val="visible"/>
                                      </p:to>
                                    </p:set>
                                    <p:anim calcmode="lin" valueType="num">
                                      <p:cBhvr additive="base">
                                        <p:cTn id="7" dur="500" fill="hold"/>
                                        <p:tgtEl>
                                          <p:spTgt spid="10"/>
                                        </p:tgtEl>
                                        <p:attrNameLst>
                                          <p:attrName>ppt_x</p:attrName>
                                        </p:attrNameLst>
                                      </p:cBhvr>
                                      <p:tavLst>
                                        <p:tav tm="0">
                                          <p:val>
                                            <p:strVal val="0-#ppt_w/2"/>
                                          </p:val>
                                        </p:tav>
                                        <p:tav tm="100000">
                                          <p:val>
                                            <p:strVal val="#ppt_x"/>
                                          </p:val>
                                        </p:tav>
                                      </p:tavLst>
                                    </p:anim>
                                    <p:anim calcmode="lin" valueType="num">
                                      <p:cBhvr additive="base">
                                        <p:cTn id="8" dur="500" fill="hold"/>
                                        <p:tgtEl>
                                          <p:spTgt spid="10"/>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正方形/長方形 11"/>
          <p:cNvSpPr/>
          <p:nvPr/>
        </p:nvSpPr>
        <p:spPr>
          <a:xfrm flipH="1">
            <a:off x="4788024" y="947137"/>
            <a:ext cx="131465" cy="2908401"/>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正方形/長方形 3"/>
          <p:cNvSpPr/>
          <p:nvPr/>
        </p:nvSpPr>
        <p:spPr>
          <a:xfrm>
            <a:off x="1691683" y="195486"/>
            <a:ext cx="7056781" cy="776376"/>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3600" dirty="0" smtClean="0"/>
              <a:t>テーマの問題点／原因／解決策</a:t>
            </a:r>
            <a:endParaRPr kumimoji="1" lang="ja-JP" altLang="en-US" sz="2000" dirty="0"/>
          </a:p>
        </p:txBody>
      </p:sp>
      <p:sp>
        <p:nvSpPr>
          <p:cNvPr id="5" name="正方形/長方形 4"/>
          <p:cNvSpPr/>
          <p:nvPr/>
        </p:nvSpPr>
        <p:spPr>
          <a:xfrm>
            <a:off x="1691680" y="1461651"/>
            <a:ext cx="7056783" cy="720080"/>
          </a:xfrm>
          <a:prstGeom prst="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2400" dirty="0">
                <a:solidFill>
                  <a:schemeClr val="tx1"/>
                </a:solidFill>
              </a:rPr>
              <a:t>　</a:t>
            </a:r>
            <a:r>
              <a:rPr lang="ja-JP" altLang="en-US" sz="2400" dirty="0" smtClean="0">
                <a:solidFill>
                  <a:schemeClr val="tx1"/>
                </a:solidFill>
              </a:rPr>
              <a:t>　　　　　  </a:t>
            </a:r>
            <a:r>
              <a:rPr kumimoji="1" lang="ja-JP" altLang="en-US" sz="2800" dirty="0" smtClean="0">
                <a:solidFill>
                  <a:schemeClr val="tx1"/>
                </a:solidFill>
              </a:rPr>
              <a:t>序論：　現状（問題点）</a:t>
            </a:r>
            <a:endParaRPr kumimoji="1" lang="ja-JP" altLang="en-US" sz="2400" dirty="0">
              <a:solidFill>
                <a:schemeClr val="tx1"/>
              </a:solidFill>
            </a:endParaRPr>
          </a:p>
        </p:txBody>
      </p:sp>
      <p:sp>
        <p:nvSpPr>
          <p:cNvPr id="6" name="正方形/長方形 5"/>
          <p:cNvSpPr/>
          <p:nvPr/>
        </p:nvSpPr>
        <p:spPr>
          <a:xfrm>
            <a:off x="1691680" y="2512110"/>
            <a:ext cx="7056783" cy="720080"/>
          </a:xfrm>
          <a:prstGeom prst="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3200" dirty="0" smtClean="0">
                <a:solidFill>
                  <a:schemeClr val="tx1"/>
                </a:solidFill>
              </a:rPr>
              <a:t>　　　　　</a:t>
            </a:r>
            <a:r>
              <a:rPr kumimoji="1" lang="ja-JP" altLang="en-US" sz="2800" dirty="0" smtClean="0">
                <a:solidFill>
                  <a:schemeClr val="tx1"/>
                </a:solidFill>
              </a:rPr>
              <a:t>本論：　原因</a:t>
            </a:r>
            <a:endParaRPr kumimoji="1" lang="ja-JP" altLang="en-US" sz="3200" dirty="0">
              <a:solidFill>
                <a:schemeClr val="tx1"/>
              </a:solidFill>
            </a:endParaRPr>
          </a:p>
        </p:txBody>
      </p:sp>
      <p:sp>
        <p:nvSpPr>
          <p:cNvPr id="7" name="正方形/長方形 6"/>
          <p:cNvSpPr/>
          <p:nvPr/>
        </p:nvSpPr>
        <p:spPr>
          <a:xfrm>
            <a:off x="1691681" y="3520224"/>
            <a:ext cx="7056783" cy="720079"/>
          </a:xfrm>
          <a:prstGeom prst="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2800" dirty="0" smtClean="0">
                <a:solidFill>
                  <a:schemeClr val="tx1"/>
                </a:solidFill>
              </a:rPr>
              <a:t>　　　　　  結論：　解決策</a:t>
            </a:r>
            <a:endParaRPr kumimoji="1" lang="en-US" altLang="ja-JP" sz="2800" dirty="0" smtClean="0">
              <a:solidFill>
                <a:schemeClr val="tx1"/>
              </a:solidFill>
            </a:endParaRPr>
          </a:p>
        </p:txBody>
      </p:sp>
      <p:sp>
        <p:nvSpPr>
          <p:cNvPr id="8" name="正方形/長方形 7"/>
          <p:cNvSpPr/>
          <p:nvPr/>
        </p:nvSpPr>
        <p:spPr>
          <a:xfrm>
            <a:off x="1043608" y="1439457"/>
            <a:ext cx="432048" cy="3520925"/>
          </a:xfrm>
          <a:prstGeom prst="rect">
            <a:avLst/>
          </a:prstGeom>
          <a:no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rPr>
              <a:t>文章の展開</a:t>
            </a:r>
            <a:endParaRPr kumimoji="1" lang="ja-JP" altLang="en-US" dirty="0">
              <a:solidFill>
                <a:schemeClr val="tx1"/>
              </a:solidFill>
            </a:endParaRPr>
          </a:p>
        </p:txBody>
      </p:sp>
      <p:sp>
        <p:nvSpPr>
          <p:cNvPr id="9" name="正方形/長方形 8"/>
          <p:cNvSpPr/>
          <p:nvPr/>
        </p:nvSpPr>
        <p:spPr>
          <a:xfrm>
            <a:off x="1691680" y="4240303"/>
            <a:ext cx="7056784" cy="720079"/>
          </a:xfrm>
          <a:prstGeom prst="rect">
            <a:avLst/>
          </a:prstGeom>
          <a:solidFill>
            <a:schemeClr val="accent6">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800" dirty="0" smtClean="0"/>
              <a:t>    </a:t>
            </a:r>
            <a:r>
              <a:rPr lang="ja-JP" altLang="en-US" sz="2800" dirty="0"/>
              <a:t> </a:t>
            </a:r>
            <a:r>
              <a:rPr lang="en-US" altLang="ja-JP" sz="4000" dirty="0" smtClean="0"/>
              <a:t>+α</a:t>
            </a:r>
            <a:r>
              <a:rPr lang="ja-JP" altLang="en-US" sz="2800" dirty="0" smtClean="0"/>
              <a:t>：　今後どうしたらよいか</a:t>
            </a:r>
            <a:endParaRPr lang="ja-JP" altLang="en-US" sz="2800" dirty="0"/>
          </a:p>
        </p:txBody>
      </p:sp>
      <p:sp>
        <p:nvSpPr>
          <p:cNvPr id="10" name="正方形/長方形 9"/>
          <p:cNvSpPr/>
          <p:nvPr/>
        </p:nvSpPr>
        <p:spPr>
          <a:xfrm>
            <a:off x="1043608" y="220211"/>
            <a:ext cx="432048" cy="726926"/>
          </a:xfrm>
          <a:prstGeom prst="rect">
            <a:avLst/>
          </a:prstGeom>
          <a:solidFill>
            <a:schemeClr val="bg1"/>
          </a:solid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dirty="0" smtClean="0">
                <a:solidFill>
                  <a:schemeClr val="tx1"/>
                </a:solidFill>
              </a:rPr>
              <a:t>設問</a:t>
            </a:r>
            <a:endParaRPr kumimoji="1" lang="ja-JP" altLang="en-US" sz="1600" dirty="0">
              <a:solidFill>
                <a:schemeClr val="tx1"/>
              </a:solidFill>
            </a:endParaRPr>
          </a:p>
        </p:txBody>
      </p:sp>
      <p:sp>
        <p:nvSpPr>
          <p:cNvPr id="15" name="正方形/長方形 14"/>
          <p:cNvSpPr/>
          <p:nvPr/>
        </p:nvSpPr>
        <p:spPr>
          <a:xfrm>
            <a:off x="0" y="0"/>
            <a:ext cx="683568" cy="51435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 name="テキスト ボックス 16"/>
          <p:cNvSpPr txBox="1"/>
          <p:nvPr/>
        </p:nvSpPr>
        <p:spPr>
          <a:xfrm>
            <a:off x="34007" y="2012622"/>
            <a:ext cx="615553" cy="1100622"/>
          </a:xfrm>
          <a:prstGeom prst="rect">
            <a:avLst/>
          </a:prstGeom>
          <a:noFill/>
        </p:spPr>
        <p:txBody>
          <a:bodyPr vert="eaVert" wrap="none" rtlCol="0">
            <a:spAutoFit/>
          </a:bodyPr>
          <a:lstStyle/>
          <a:p>
            <a:r>
              <a:rPr kumimoji="1" lang="ja-JP" altLang="en-US" sz="2800" b="1" dirty="0" smtClean="0">
                <a:solidFill>
                  <a:schemeClr val="bg1"/>
                </a:solidFill>
              </a:rPr>
              <a:t>まとめ</a:t>
            </a:r>
            <a:endParaRPr kumimoji="1" lang="ja-JP" altLang="en-US" sz="2800" b="1" dirty="0">
              <a:solidFill>
                <a:schemeClr val="bg1"/>
              </a:solidFill>
            </a:endParaRPr>
          </a:p>
        </p:txBody>
      </p:sp>
    </p:spTree>
    <p:extLst>
      <p:ext uri="{BB962C8B-B14F-4D97-AF65-F5344CB8AC3E}">
        <p14:creationId xmlns:p14="http://schemas.microsoft.com/office/powerpoint/2010/main" val="3172493794"/>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2141731" y="735546"/>
            <a:ext cx="5292586" cy="911453"/>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defTabSz="685800"/>
            <a:r>
              <a:rPr lang="ja-JP" altLang="en-US" dirty="0">
                <a:solidFill>
                  <a:prstClr val="white"/>
                </a:solidFill>
                <a:latin typeface="Calibri"/>
                <a:ea typeface="ＭＳ Ｐゴシック" panose="020B0600070205080204" pitchFamily="50" charset="-128"/>
              </a:rPr>
              <a:t>あなたの地域にはどのようなごみ問題がありますか。その原因や対策について、あなたの考えを書きなさい。</a:t>
            </a:r>
          </a:p>
        </p:txBody>
      </p:sp>
      <p:sp>
        <p:nvSpPr>
          <p:cNvPr id="7" name="正方形/長方形 6"/>
          <p:cNvSpPr/>
          <p:nvPr/>
        </p:nvSpPr>
        <p:spPr>
          <a:xfrm>
            <a:off x="2141731" y="1815666"/>
            <a:ext cx="5292587" cy="664394"/>
          </a:xfrm>
          <a:prstGeom prst="rect">
            <a:avLst/>
          </a:prstGeom>
          <a:noFill/>
          <a:ln>
            <a:solidFill>
              <a:schemeClr val="accent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defTabSz="685800"/>
            <a:r>
              <a:rPr lang="ja-JP" altLang="en-US" sz="1200" dirty="0">
                <a:solidFill>
                  <a:prstClr val="black"/>
                </a:solidFill>
                <a:latin typeface="Calibri"/>
                <a:ea typeface="ＭＳ Ｐゴシック" panose="020B0600070205080204" pitchFamily="50" charset="-128"/>
              </a:rPr>
              <a:t>序論：　</a:t>
            </a:r>
            <a:r>
              <a:rPr lang="zh-TW" altLang="en-US" sz="1200" dirty="0">
                <a:solidFill>
                  <a:prstClr val="black"/>
                </a:solidFill>
                <a:latin typeface="Calibri"/>
              </a:rPr>
              <a:t>現状（問題点）</a:t>
            </a:r>
            <a:endParaRPr lang="en-US" altLang="zh-TW" sz="1200" dirty="0">
              <a:solidFill>
                <a:prstClr val="black"/>
              </a:solidFill>
              <a:latin typeface="Calibri"/>
            </a:endParaRPr>
          </a:p>
          <a:p>
            <a:pPr defTabSz="685800"/>
            <a:r>
              <a:rPr lang="ja-JP" altLang="en-US" sz="1200" b="1" dirty="0">
                <a:solidFill>
                  <a:srgbClr val="F79646">
                    <a:lumMod val="75000"/>
                  </a:srgbClr>
                </a:solidFill>
                <a:latin typeface="Calibri"/>
                <a:ea typeface="ＭＳ Ｐゴシック" panose="020B0600070205080204" pitchFamily="50" charset="-128"/>
              </a:rPr>
              <a:t>私の住んでいる地域では、家電の不法投棄が問題になっている。リサイクルに出さなければならないエアコンやテレビなどが林に捨てられている。</a:t>
            </a:r>
          </a:p>
          <a:p>
            <a:pPr defTabSz="685800"/>
            <a:endParaRPr lang="zh-TW" altLang="en-US" sz="1200" dirty="0">
              <a:solidFill>
                <a:prstClr val="black"/>
              </a:solidFill>
              <a:latin typeface="Calibri"/>
            </a:endParaRPr>
          </a:p>
        </p:txBody>
      </p:sp>
      <p:sp>
        <p:nvSpPr>
          <p:cNvPr id="10" name="正方形/長方形 9"/>
          <p:cNvSpPr/>
          <p:nvPr/>
        </p:nvSpPr>
        <p:spPr>
          <a:xfrm>
            <a:off x="2141731" y="2636147"/>
            <a:ext cx="5292587" cy="664394"/>
          </a:xfrm>
          <a:prstGeom prst="rect">
            <a:avLst/>
          </a:prstGeom>
          <a:noFill/>
          <a:ln>
            <a:solidFill>
              <a:schemeClr val="accent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defTabSz="685800"/>
            <a:r>
              <a:rPr lang="ja-JP" altLang="en-US" sz="1200" dirty="0">
                <a:solidFill>
                  <a:prstClr val="black"/>
                </a:solidFill>
                <a:latin typeface="Calibri"/>
                <a:ea typeface="ＭＳ Ｐゴシック" panose="020B0600070205080204" pitchFamily="50" charset="-128"/>
              </a:rPr>
              <a:t>本論：　原因</a:t>
            </a:r>
            <a:endParaRPr lang="en-US" altLang="ja-JP" sz="1200" dirty="0">
              <a:solidFill>
                <a:prstClr val="black"/>
              </a:solidFill>
              <a:latin typeface="Calibri"/>
              <a:ea typeface="ＭＳ Ｐゴシック" panose="020B0600070205080204" pitchFamily="50" charset="-128"/>
            </a:endParaRPr>
          </a:p>
          <a:p>
            <a:pPr defTabSz="685800"/>
            <a:r>
              <a:rPr lang="ja-JP" altLang="en-US" sz="1200" b="1" dirty="0">
                <a:solidFill>
                  <a:srgbClr val="F79646">
                    <a:lumMod val="75000"/>
                  </a:srgbClr>
                </a:solidFill>
                <a:latin typeface="Calibri"/>
                <a:ea typeface="ＭＳ Ｐゴシック" panose="020B0600070205080204" pitchFamily="50" charset="-128"/>
              </a:rPr>
              <a:t>家電リサイクル法により、廃棄する際にリサイクル料金がかかるので、不法投棄が増えている。</a:t>
            </a:r>
          </a:p>
        </p:txBody>
      </p:sp>
      <p:sp>
        <p:nvSpPr>
          <p:cNvPr id="11" name="正方形/長方形 10"/>
          <p:cNvSpPr/>
          <p:nvPr/>
        </p:nvSpPr>
        <p:spPr>
          <a:xfrm>
            <a:off x="2141731" y="3479167"/>
            <a:ext cx="5292587" cy="656708"/>
          </a:xfrm>
          <a:prstGeom prst="rect">
            <a:avLst/>
          </a:prstGeom>
          <a:noFill/>
          <a:ln>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defTabSz="685800"/>
            <a:r>
              <a:rPr lang="ja-JP" altLang="en-US" sz="1200" dirty="0">
                <a:solidFill>
                  <a:prstClr val="black"/>
                </a:solidFill>
                <a:latin typeface="Calibri"/>
                <a:ea typeface="ＭＳ Ｐゴシック" panose="020B0600070205080204" pitchFamily="50" charset="-128"/>
              </a:rPr>
              <a:t>結論：　解決策</a:t>
            </a:r>
            <a:endParaRPr lang="en-US" altLang="ja-JP" sz="1200" dirty="0">
              <a:solidFill>
                <a:prstClr val="black"/>
              </a:solidFill>
              <a:latin typeface="Calibri"/>
              <a:ea typeface="ＭＳ Ｐゴシック" panose="020B0600070205080204" pitchFamily="50" charset="-128"/>
            </a:endParaRPr>
          </a:p>
          <a:p>
            <a:pPr defTabSz="685800"/>
            <a:r>
              <a:rPr lang="ja-JP" altLang="en-US" sz="1200" b="1" dirty="0">
                <a:solidFill>
                  <a:srgbClr val="F79646">
                    <a:lumMod val="75000"/>
                  </a:srgbClr>
                </a:solidFill>
                <a:latin typeface="Calibri"/>
                <a:ea typeface="ＭＳ Ｐゴシック" panose="020B0600070205080204" pitchFamily="50" charset="-128"/>
              </a:rPr>
              <a:t>資源を有効利用するために費用がかかることを消費者に理解させる必要がある。</a:t>
            </a:r>
          </a:p>
          <a:p>
            <a:pPr defTabSz="685800"/>
            <a:endParaRPr lang="ja-JP" altLang="en-US" sz="1200" dirty="0">
              <a:solidFill>
                <a:prstClr val="black"/>
              </a:solidFill>
              <a:latin typeface="Calibri"/>
              <a:ea typeface="ＭＳ Ｐゴシック" panose="020B0600070205080204" pitchFamily="50" charset="-128"/>
            </a:endParaRPr>
          </a:p>
        </p:txBody>
      </p:sp>
      <p:sp>
        <p:nvSpPr>
          <p:cNvPr id="18" name="正方形/長方形 17"/>
          <p:cNvSpPr/>
          <p:nvPr/>
        </p:nvSpPr>
        <p:spPr>
          <a:xfrm>
            <a:off x="1655676" y="1815666"/>
            <a:ext cx="324036" cy="3024337"/>
          </a:xfrm>
          <a:prstGeom prst="rect">
            <a:avLst/>
          </a:prstGeom>
          <a:no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r>
              <a:rPr lang="ja-JP" altLang="en-US" sz="1350" dirty="0">
                <a:solidFill>
                  <a:prstClr val="black"/>
                </a:solidFill>
                <a:latin typeface="Calibri"/>
                <a:ea typeface="ＭＳ Ｐゴシック" panose="020B0600070205080204" pitchFamily="50" charset="-128"/>
              </a:rPr>
              <a:t>文章の展開</a:t>
            </a:r>
          </a:p>
        </p:txBody>
      </p:sp>
      <p:sp>
        <p:nvSpPr>
          <p:cNvPr id="22" name="正方形/長方形 21"/>
          <p:cNvSpPr/>
          <p:nvPr/>
        </p:nvSpPr>
        <p:spPr>
          <a:xfrm>
            <a:off x="2141730" y="4169744"/>
            <a:ext cx="5292588" cy="668208"/>
          </a:xfrm>
          <a:prstGeom prst="rect">
            <a:avLst/>
          </a:prstGeom>
          <a:no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defTabSz="685800"/>
            <a:r>
              <a:rPr lang="ja-JP" altLang="en-US" sz="1200" dirty="0">
                <a:solidFill>
                  <a:prstClr val="black"/>
                </a:solidFill>
                <a:latin typeface="Calibri"/>
                <a:ea typeface="ＭＳ Ｐゴシック" panose="020B0600070205080204" pitchFamily="50" charset="-128"/>
              </a:rPr>
              <a:t> 結論</a:t>
            </a:r>
            <a:r>
              <a:rPr lang="en-US" altLang="ja-JP" sz="1200" dirty="0">
                <a:solidFill>
                  <a:prstClr val="black"/>
                </a:solidFill>
                <a:latin typeface="Calibri"/>
                <a:ea typeface="ＭＳ Ｐゴシック" panose="020B0600070205080204" pitchFamily="50" charset="-128"/>
              </a:rPr>
              <a:t>+α</a:t>
            </a:r>
            <a:r>
              <a:rPr lang="ja-JP" altLang="en-US" sz="1200" dirty="0">
                <a:solidFill>
                  <a:prstClr val="black"/>
                </a:solidFill>
                <a:latin typeface="Calibri"/>
                <a:ea typeface="ＭＳ Ｐゴシック" panose="020B0600070205080204" pitchFamily="50" charset="-128"/>
              </a:rPr>
              <a:t>：　今後どうしたらよいか</a:t>
            </a:r>
            <a:endParaRPr lang="en-US" altLang="ja-JP" sz="1200" dirty="0">
              <a:solidFill>
                <a:prstClr val="black"/>
              </a:solidFill>
              <a:latin typeface="Calibri"/>
              <a:ea typeface="ＭＳ Ｐゴシック" panose="020B0600070205080204" pitchFamily="50" charset="-128"/>
            </a:endParaRPr>
          </a:p>
          <a:p>
            <a:pPr defTabSz="685800"/>
            <a:r>
              <a:rPr lang="ja-JP" altLang="en-US" sz="1200" b="1" dirty="0">
                <a:solidFill>
                  <a:srgbClr val="F79646">
                    <a:lumMod val="75000"/>
                  </a:srgbClr>
                </a:solidFill>
                <a:latin typeface="Calibri"/>
                <a:ea typeface="ＭＳ Ｐゴシック" panose="020B0600070205080204" pitchFamily="50" charset="-128"/>
              </a:rPr>
              <a:t>そのためには、国が、家電リサイクルの社会への貢献について、消費者に情報を発信することが求められる。</a:t>
            </a:r>
          </a:p>
          <a:p>
            <a:pPr defTabSz="685800"/>
            <a:endParaRPr lang="ja-JP" altLang="en-US" sz="1200" dirty="0">
              <a:solidFill>
                <a:prstClr val="black"/>
              </a:solidFill>
              <a:latin typeface="Calibri"/>
              <a:ea typeface="ＭＳ Ｐゴシック" panose="020B0600070205080204" pitchFamily="50" charset="-128"/>
            </a:endParaRPr>
          </a:p>
        </p:txBody>
      </p:sp>
      <p:sp>
        <p:nvSpPr>
          <p:cNvPr id="24" name="正方形/長方形 23"/>
          <p:cNvSpPr/>
          <p:nvPr/>
        </p:nvSpPr>
        <p:spPr>
          <a:xfrm>
            <a:off x="1655676" y="735546"/>
            <a:ext cx="324036" cy="911453"/>
          </a:xfrm>
          <a:prstGeom prst="rect">
            <a:avLst/>
          </a:prstGeom>
          <a:solidFill>
            <a:schemeClr val="bg1"/>
          </a:solid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r>
              <a:rPr lang="ja-JP" altLang="en-US" sz="1200" dirty="0">
                <a:solidFill>
                  <a:prstClr val="black"/>
                </a:solidFill>
                <a:latin typeface="Calibri"/>
                <a:ea typeface="ＭＳ Ｐゴシック" panose="020B0600070205080204" pitchFamily="50" charset="-128"/>
              </a:rPr>
              <a:t>設問</a:t>
            </a:r>
          </a:p>
        </p:txBody>
      </p:sp>
      <p:sp>
        <p:nvSpPr>
          <p:cNvPr id="25" name="正方形/長方形 24"/>
          <p:cNvSpPr/>
          <p:nvPr/>
        </p:nvSpPr>
        <p:spPr>
          <a:xfrm flipH="1">
            <a:off x="4527408" y="2495866"/>
            <a:ext cx="98599" cy="119499"/>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endParaRPr lang="ja-JP" altLang="en-US" sz="1350">
              <a:solidFill>
                <a:prstClr val="white"/>
              </a:solidFill>
              <a:latin typeface="Calibri"/>
              <a:ea typeface="ＭＳ Ｐゴシック" panose="020B0600070205080204" pitchFamily="50" charset="-128"/>
            </a:endParaRPr>
          </a:p>
        </p:txBody>
      </p:sp>
      <p:sp>
        <p:nvSpPr>
          <p:cNvPr id="26" name="正方形/長方形 25"/>
          <p:cNvSpPr/>
          <p:nvPr/>
        </p:nvSpPr>
        <p:spPr>
          <a:xfrm flipH="1">
            <a:off x="4527406" y="3303126"/>
            <a:ext cx="98600" cy="165649"/>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endParaRPr lang="ja-JP" altLang="en-US" sz="1350">
              <a:solidFill>
                <a:prstClr val="white"/>
              </a:solidFill>
              <a:latin typeface="Calibri"/>
              <a:ea typeface="ＭＳ Ｐゴシック" panose="020B0600070205080204" pitchFamily="50" charset="-128"/>
            </a:endParaRPr>
          </a:p>
        </p:txBody>
      </p:sp>
      <p:sp>
        <p:nvSpPr>
          <p:cNvPr id="30" name="正方形/長方形 29"/>
          <p:cNvSpPr/>
          <p:nvPr/>
        </p:nvSpPr>
        <p:spPr>
          <a:xfrm flipH="1">
            <a:off x="4517994" y="1653648"/>
            <a:ext cx="98599" cy="149824"/>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endParaRPr lang="ja-JP" altLang="en-US" sz="1350">
              <a:solidFill>
                <a:prstClr val="white"/>
              </a:solidFill>
              <a:latin typeface="Calibri"/>
              <a:ea typeface="ＭＳ Ｐゴシック" panose="020B0600070205080204" pitchFamily="50" charset="-128"/>
            </a:endParaRPr>
          </a:p>
        </p:txBody>
      </p:sp>
      <p:sp>
        <p:nvSpPr>
          <p:cNvPr id="31" name="タイトル 1"/>
          <p:cNvSpPr>
            <a:spLocks noGrp="1"/>
          </p:cNvSpPr>
          <p:nvPr>
            <p:ph type="title"/>
          </p:nvPr>
        </p:nvSpPr>
        <p:spPr>
          <a:xfrm>
            <a:off x="0" y="-20538"/>
            <a:ext cx="9144000" cy="432048"/>
          </a:xfrm>
          <a:solidFill>
            <a:schemeClr val="bg1">
              <a:lumMod val="65000"/>
            </a:schemeClr>
          </a:solidFill>
        </p:spPr>
        <p:txBody>
          <a:bodyPr>
            <a:normAutofit fontScale="90000"/>
          </a:bodyPr>
          <a:lstStyle/>
          <a:p>
            <a:r>
              <a:rPr lang="ja-JP" altLang="en-US" sz="2700" dirty="0">
                <a:solidFill>
                  <a:schemeClr val="bg1"/>
                </a:solidFill>
              </a:rPr>
              <a:t>まとめ（テーマの問題点</a:t>
            </a:r>
            <a:r>
              <a:rPr lang="en-US" altLang="ja-JP" sz="2700" dirty="0">
                <a:solidFill>
                  <a:schemeClr val="bg1"/>
                </a:solidFill>
              </a:rPr>
              <a:t>/</a:t>
            </a:r>
            <a:r>
              <a:rPr lang="ja-JP" altLang="en-US" sz="2700" dirty="0">
                <a:solidFill>
                  <a:schemeClr val="bg1"/>
                </a:solidFill>
              </a:rPr>
              <a:t>原因</a:t>
            </a:r>
            <a:r>
              <a:rPr lang="en-US" altLang="ja-JP" sz="2700" dirty="0">
                <a:solidFill>
                  <a:schemeClr val="bg1"/>
                </a:solidFill>
              </a:rPr>
              <a:t>/</a:t>
            </a:r>
            <a:r>
              <a:rPr lang="ja-JP" altLang="en-US" sz="2700" dirty="0">
                <a:solidFill>
                  <a:schemeClr val="bg1"/>
                </a:solidFill>
              </a:rPr>
              <a:t>解決策）</a:t>
            </a:r>
          </a:p>
        </p:txBody>
      </p:sp>
    </p:spTree>
    <p:extLst>
      <p:ext uri="{BB962C8B-B14F-4D97-AF65-F5344CB8AC3E}">
        <p14:creationId xmlns:p14="http://schemas.microsoft.com/office/powerpoint/2010/main" val="421001781"/>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dirty="0" smtClean="0"/>
              <a:t>例題</a:t>
            </a:r>
            <a:r>
              <a:rPr lang="ja-JP" altLang="en-US" dirty="0" smtClean="0"/>
              <a:t>（</a:t>
            </a:r>
            <a:r>
              <a:rPr lang="ja-JP" altLang="en-US" b="1" dirty="0"/>
              <a:t>テーマの</a:t>
            </a:r>
            <a:r>
              <a:rPr lang="ja-JP" altLang="en-US" b="1" dirty="0" smtClean="0"/>
              <a:t>問題点</a:t>
            </a:r>
            <a:r>
              <a:rPr lang="en-US" altLang="ja-JP" b="1" dirty="0" smtClean="0"/>
              <a:t>/</a:t>
            </a:r>
            <a:r>
              <a:rPr lang="ja-JP" altLang="en-US" b="1" dirty="0" smtClean="0"/>
              <a:t>原因</a:t>
            </a:r>
            <a:r>
              <a:rPr lang="en-US" altLang="ja-JP" b="1" dirty="0" smtClean="0"/>
              <a:t>/</a:t>
            </a:r>
            <a:r>
              <a:rPr lang="ja-JP" altLang="en-US" b="1" dirty="0"/>
              <a:t>解決</a:t>
            </a:r>
            <a:r>
              <a:rPr lang="ja-JP" altLang="en-US" b="1" dirty="0" smtClean="0"/>
              <a:t>策</a:t>
            </a:r>
            <a:r>
              <a:rPr lang="ja-JP" altLang="en-US" dirty="0" smtClean="0"/>
              <a:t>）</a:t>
            </a:r>
            <a:endParaRPr kumimoji="1" lang="ja-JP" altLang="en-US" dirty="0"/>
          </a:p>
        </p:txBody>
      </p:sp>
      <p:sp>
        <p:nvSpPr>
          <p:cNvPr id="3" name="コンテンツ プレースホルダー 2"/>
          <p:cNvSpPr>
            <a:spLocks noGrp="1"/>
          </p:cNvSpPr>
          <p:nvPr>
            <p:ph idx="1"/>
          </p:nvPr>
        </p:nvSpPr>
        <p:spPr>
          <a:xfrm>
            <a:off x="1532148" y="1715560"/>
            <a:ext cx="6172200" cy="3394472"/>
          </a:xfrm>
        </p:spPr>
        <p:txBody>
          <a:bodyPr>
            <a:normAutofit/>
          </a:bodyPr>
          <a:lstStyle/>
          <a:p>
            <a:pPr marL="0" indent="0">
              <a:buNone/>
            </a:pPr>
            <a:r>
              <a:rPr lang="ja-JP" altLang="en-US" sz="3600" dirty="0"/>
              <a:t>食品に異物が混入するなど、「食の安全」に関わる問題が起きています。 「食の安全」を守るために、どのようなことが必要だと考えますか。</a:t>
            </a:r>
            <a:endParaRPr lang="en-US" altLang="ja-JP" sz="3600" dirty="0"/>
          </a:p>
        </p:txBody>
      </p:sp>
      <p:cxnSp>
        <p:nvCxnSpPr>
          <p:cNvPr id="5" name="直線コネクタ 4"/>
          <p:cNvCxnSpPr/>
          <p:nvPr/>
        </p:nvCxnSpPr>
        <p:spPr>
          <a:xfrm>
            <a:off x="1143000" y="1329612"/>
            <a:ext cx="68580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6" name="テキスト ボックス 5"/>
          <p:cNvSpPr txBox="1"/>
          <p:nvPr/>
        </p:nvSpPr>
        <p:spPr>
          <a:xfrm>
            <a:off x="6300192" y="951570"/>
            <a:ext cx="1620180" cy="300082"/>
          </a:xfrm>
          <a:prstGeom prst="rect">
            <a:avLst/>
          </a:prstGeom>
          <a:noFill/>
        </p:spPr>
        <p:txBody>
          <a:bodyPr wrap="square" rtlCol="0">
            <a:spAutoFit/>
          </a:bodyPr>
          <a:lstStyle/>
          <a:p>
            <a:pPr defTabSz="685800"/>
            <a:r>
              <a:rPr lang="ja-JP" altLang="en-US" sz="1350" dirty="0">
                <a:solidFill>
                  <a:prstClr val="black"/>
                </a:solidFill>
                <a:latin typeface="Calibri"/>
                <a:ea typeface="ＭＳ Ｐゴシック" panose="020B0600070205080204" pitchFamily="50" charset="-128"/>
              </a:rPr>
              <a:t>➠ワークシート③</a:t>
            </a:r>
          </a:p>
        </p:txBody>
      </p:sp>
    </p:spTree>
    <p:extLst>
      <p:ext uri="{BB962C8B-B14F-4D97-AF65-F5344CB8AC3E}">
        <p14:creationId xmlns:p14="http://schemas.microsoft.com/office/powerpoint/2010/main" val="2314395039"/>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485900" y="33468"/>
            <a:ext cx="6172200" cy="857250"/>
          </a:xfrm>
        </p:spPr>
        <p:txBody>
          <a:bodyPr/>
          <a:lstStyle/>
          <a:p>
            <a:r>
              <a:rPr kumimoji="1" lang="ja-JP" altLang="en-US" dirty="0" smtClean="0"/>
              <a:t>解答例</a:t>
            </a:r>
            <a:endParaRPr kumimoji="1" lang="ja-JP" altLang="en-US" dirty="0"/>
          </a:p>
        </p:txBody>
      </p:sp>
      <p:sp>
        <p:nvSpPr>
          <p:cNvPr id="3" name="コンテンツ プレースホルダー 2"/>
          <p:cNvSpPr>
            <a:spLocks noGrp="1"/>
          </p:cNvSpPr>
          <p:nvPr>
            <p:ph idx="1"/>
          </p:nvPr>
        </p:nvSpPr>
        <p:spPr>
          <a:xfrm>
            <a:off x="1251012" y="1059582"/>
            <a:ext cx="6615354" cy="4158462"/>
          </a:xfrm>
        </p:spPr>
        <p:txBody>
          <a:bodyPr>
            <a:normAutofit fontScale="92500" lnSpcReduction="10000"/>
          </a:bodyPr>
          <a:lstStyle/>
          <a:p>
            <a:pPr marL="0" indent="0">
              <a:buNone/>
            </a:pPr>
            <a:r>
              <a:rPr lang="ja-JP" altLang="en-US" sz="2925" b="1" dirty="0"/>
              <a:t>序論：</a:t>
            </a:r>
            <a:r>
              <a:rPr lang="ja-JP" altLang="en-US" sz="2700" dirty="0"/>
              <a:t>食品にプラスチック片などが混入し、口を</a:t>
            </a:r>
            <a:endParaRPr lang="en-US" altLang="ja-JP" sz="2700" dirty="0"/>
          </a:p>
          <a:p>
            <a:pPr marL="0" indent="0">
              <a:buNone/>
            </a:pPr>
            <a:r>
              <a:rPr lang="ja-JP" altLang="en-US" sz="2700" dirty="0"/>
              <a:t>　　　　</a:t>
            </a:r>
            <a:r>
              <a:rPr lang="ja-JP" altLang="en-US" sz="2700" dirty="0" smtClean="0"/>
              <a:t>怪我</a:t>
            </a:r>
            <a:r>
              <a:rPr lang="ja-JP" altLang="en-US" sz="2700" dirty="0"/>
              <a:t>をするという事故があった。</a:t>
            </a:r>
            <a:endParaRPr lang="en-US" altLang="ja-JP" sz="2700" dirty="0"/>
          </a:p>
          <a:p>
            <a:pPr marL="0" indent="0">
              <a:buNone/>
            </a:pPr>
            <a:r>
              <a:rPr lang="ja-JP" altLang="en-US" sz="2925" b="1" dirty="0"/>
              <a:t>本論：</a:t>
            </a:r>
            <a:r>
              <a:rPr lang="ja-JP" altLang="en-US" sz="2700" dirty="0"/>
              <a:t>工場や調理場での管理体制が不十分</a:t>
            </a:r>
            <a:r>
              <a:rPr lang="ja-JP" altLang="en-US" sz="2700" dirty="0" smtClean="0"/>
              <a:t>な</a:t>
            </a:r>
            <a:endParaRPr lang="en-US" altLang="ja-JP" sz="2700" dirty="0" smtClean="0"/>
          </a:p>
          <a:p>
            <a:pPr marL="0" indent="0">
              <a:buNone/>
            </a:pPr>
            <a:r>
              <a:rPr lang="ja-JP" altLang="en-US" sz="2700" dirty="0" smtClean="0"/>
              <a:t>　　　　ため</a:t>
            </a:r>
            <a:r>
              <a:rPr lang="ja-JP" altLang="en-US" sz="2700" dirty="0"/>
              <a:t>このような事故が起こる。</a:t>
            </a:r>
            <a:endParaRPr lang="en-US" altLang="ja-JP" sz="2700" dirty="0"/>
          </a:p>
          <a:p>
            <a:pPr marL="0" indent="0">
              <a:buNone/>
            </a:pPr>
            <a:r>
              <a:rPr lang="ja-JP" altLang="en-US" sz="2925" b="1" dirty="0"/>
              <a:t>結論：</a:t>
            </a:r>
            <a:r>
              <a:rPr lang="ja-JP" altLang="en-US" sz="2700" dirty="0"/>
              <a:t>企業が作業工程をマニュアル化するなど、</a:t>
            </a:r>
            <a:endParaRPr lang="en-US" altLang="ja-JP" sz="2700" dirty="0"/>
          </a:p>
          <a:p>
            <a:pPr marL="0" indent="0">
              <a:buNone/>
            </a:pPr>
            <a:r>
              <a:rPr lang="en-US" altLang="ja-JP" sz="2700" dirty="0"/>
              <a:t>            </a:t>
            </a:r>
            <a:r>
              <a:rPr lang="ja-JP" altLang="en-US" sz="2700" dirty="0" smtClean="0"/>
              <a:t>業務</a:t>
            </a:r>
            <a:r>
              <a:rPr lang="ja-JP" altLang="en-US" sz="2700" dirty="0"/>
              <a:t>改善に取り組むことが必要である。</a:t>
            </a:r>
            <a:endParaRPr lang="en-US" altLang="ja-JP" sz="2700" dirty="0"/>
          </a:p>
          <a:p>
            <a:pPr marL="0" indent="0">
              <a:buNone/>
            </a:pPr>
            <a:r>
              <a:rPr lang="ja-JP" altLang="en-US" sz="2925" b="1" dirty="0"/>
              <a:t>結論＋</a:t>
            </a:r>
            <a:r>
              <a:rPr lang="en-US" altLang="ja-JP" sz="3600" b="1" dirty="0"/>
              <a:t>α</a:t>
            </a:r>
            <a:r>
              <a:rPr lang="ja-JP" altLang="en-US" sz="3600" b="1" dirty="0"/>
              <a:t>：</a:t>
            </a:r>
            <a:r>
              <a:rPr lang="ja-JP" altLang="en-US" sz="2700" dirty="0"/>
              <a:t>国が安全を守るための基準を作り、</a:t>
            </a:r>
            <a:endParaRPr lang="en-US" altLang="ja-JP" sz="2700" dirty="0"/>
          </a:p>
          <a:p>
            <a:pPr marL="0" indent="0">
              <a:buNone/>
            </a:pPr>
            <a:r>
              <a:rPr lang="en-US" altLang="ja-JP" sz="2700" dirty="0"/>
              <a:t>                     </a:t>
            </a:r>
            <a:r>
              <a:rPr lang="ja-JP" altLang="en-US" sz="2700" dirty="0"/>
              <a:t>実際にそれが運用されているかどう</a:t>
            </a:r>
            <a:endParaRPr lang="en-US" altLang="ja-JP" sz="2700" dirty="0"/>
          </a:p>
          <a:p>
            <a:pPr marL="0" indent="0">
              <a:buNone/>
            </a:pPr>
            <a:r>
              <a:rPr lang="en-US" altLang="ja-JP" sz="2700" dirty="0"/>
              <a:t>                     </a:t>
            </a:r>
            <a:r>
              <a:rPr lang="ja-JP" altLang="en-US" sz="2700" dirty="0"/>
              <a:t>か管理するべきと考える。</a:t>
            </a:r>
            <a:endParaRPr lang="en-US" altLang="ja-JP" sz="2700" dirty="0"/>
          </a:p>
          <a:p>
            <a:pPr marL="0" indent="0">
              <a:buNone/>
            </a:pPr>
            <a:endParaRPr lang="en-US" altLang="ja-JP" sz="2850" dirty="0"/>
          </a:p>
          <a:p>
            <a:endParaRPr kumimoji="1" lang="ja-JP" altLang="en-US" dirty="0"/>
          </a:p>
        </p:txBody>
      </p:sp>
      <p:cxnSp>
        <p:nvCxnSpPr>
          <p:cNvPr id="5" name="直線コネクタ 4"/>
          <p:cNvCxnSpPr/>
          <p:nvPr/>
        </p:nvCxnSpPr>
        <p:spPr>
          <a:xfrm>
            <a:off x="1143000" y="897564"/>
            <a:ext cx="68580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9390127"/>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コンテンツ プレースホルダー 2"/>
          <p:cNvSpPr>
            <a:spLocks noGrp="1"/>
          </p:cNvSpPr>
          <p:nvPr>
            <p:ph idx="1"/>
          </p:nvPr>
        </p:nvSpPr>
        <p:spPr>
          <a:xfrm>
            <a:off x="467544" y="1999381"/>
            <a:ext cx="8229600" cy="2588593"/>
          </a:xfrm>
        </p:spPr>
        <p:txBody>
          <a:bodyPr>
            <a:normAutofit/>
          </a:bodyPr>
          <a:lstStyle/>
          <a:p>
            <a:pPr marL="0" indent="0">
              <a:buNone/>
            </a:pPr>
            <a:r>
              <a:rPr lang="ja-JP" altLang="en-US" sz="4000" dirty="0"/>
              <a:t>小論文は、</a:t>
            </a:r>
            <a:r>
              <a:rPr lang="ja-JP" altLang="en-US" sz="4000" b="1" dirty="0" smtClean="0">
                <a:solidFill>
                  <a:srgbClr val="FF0000"/>
                </a:solidFill>
              </a:rPr>
              <a:t>問われていること</a:t>
            </a:r>
            <a:r>
              <a:rPr lang="ja-JP" altLang="en-US" sz="4000" dirty="0"/>
              <a:t>に対して自分の意見を述べ、他の人が読んだときに確かにそうだなと納得できるように根拠や理由を示す文章</a:t>
            </a:r>
            <a:r>
              <a:rPr lang="ja-JP" altLang="en-US" sz="4000" dirty="0" smtClean="0"/>
              <a:t>です。</a:t>
            </a:r>
            <a:endParaRPr kumimoji="1" lang="en-US" altLang="ja-JP" sz="4000" dirty="0" smtClean="0"/>
          </a:p>
        </p:txBody>
      </p:sp>
      <p:sp>
        <p:nvSpPr>
          <p:cNvPr id="5" name="正方形/長方形 4"/>
          <p:cNvSpPr/>
          <p:nvPr/>
        </p:nvSpPr>
        <p:spPr>
          <a:xfrm>
            <a:off x="0" y="404664"/>
            <a:ext cx="7308304" cy="1152128"/>
          </a:xfrm>
          <a:prstGeom prst="rect">
            <a:avLst/>
          </a:prstGeom>
          <a:solidFill>
            <a:schemeClr val="tx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タイトル 1"/>
          <p:cNvSpPr txBox="1">
            <a:spLocks/>
          </p:cNvSpPr>
          <p:nvPr/>
        </p:nvSpPr>
        <p:spPr>
          <a:xfrm>
            <a:off x="-392088" y="519063"/>
            <a:ext cx="7772400" cy="923330"/>
          </a:xfrm>
          <a:prstGeom prst="rect">
            <a:avLst/>
          </a:prstGeom>
        </p:spPr>
        <p:txBody>
          <a:bodyPr vert="horz" lIns="91440" tIns="45720" rIns="91440" bIns="45720" rtlCol="0" anchor="ctr">
            <a:sp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sz="5400" dirty="0" smtClean="0">
                <a:solidFill>
                  <a:schemeClr val="bg1"/>
                </a:solidFill>
                <a:latin typeface="+mj-ea"/>
              </a:rPr>
              <a:t>小論文とは</a:t>
            </a:r>
            <a:endParaRPr lang="ja-JP" altLang="en-US" sz="5400" dirty="0">
              <a:solidFill>
                <a:schemeClr val="bg1"/>
              </a:solidFill>
              <a:latin typeface="+mj-ea"/>
            </a:endParaRPr>
          </a:p>
        </p:txBody>
      </p:sp>
    </p:spTree>
    <p:extLst>
      <p:ext uri="{BB962C8B-B14F-4D97-AF65-F5344CB8AC3E}">
        <p14:creationId xmlns:p14="http://schemas.microsoft.com/office/powerpoint/2010/main" val="196549308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正方形/長方形 12"/>
          <p:cNvSpPr/>
          <p:nvPr/>
        </p:nvSpPr>
        <p:spPr>
          <a:xfrm>
            <a:off x="-4464" y="985833"/>
            <a:ext cx="7312768" cy="72008"/>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タイトル 1"/>
          <p:cNvSpPr txBox="1">
            <a:spLocks/>
          </p:cNvSpPr>
          <p:nvPr/>
        </p:nvSpPr>
        <p:spPr>
          <a:xfrm>
            <a:off x="179512" y="339502"/>
            <a:ext cx="6624736" cy="646331"/>
          </a:xfrm>
          <a:prstGeom prst="rect">
            <a:avLst/>
          </a:prstGeom>
        </p:spPr>
        <p:txBody>
          <a:bodyPr vert="horz" wrap="square" lIns="91440" tIns="45720" rIns="91440" bIns="45720" rtlCol="0" anchor="ctr">
            <a:sp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sz="3600" dirty="0" smtClean="0">
                <a:latin typeface="+mj-ea"/>
              </a:rPr>
              <a:t>問われていることを理解する②</a:t>
            </a:r>
            <a:endParaRPr lang="ja-JP" altLang="en-US" sz="3600" dirty="0">
              <a:latin typeface="+mj-ea"/>
            </a:endParaRPr>
          </a:p>
        </p:txBody>
      </p:sp>
      <p:sp>
        <p:nvSpPr>
          <p:cNvPr id="15" name="コンテンツ プレースホルダー 2"/>
          <p:cNvSpPr txBox="1">
            <a:spLocks/>
          </p:cNvSpPr>
          <p:nvPr/>
        </p:nvSpPr>
        <p:spPr>
          <a:xfrm>
            <a:off x="457200" y="1419622"/>
            <a:ext cx="8229600" cy="1872208"/>
          </a:xfrm>
          <a:prstGeom prst="rect">
            <a:avLst/>
          </a:prstGeom>
        </p:spPr>
        <p:txBody>
          <a:bodyPr vert="horz" lIns="91440" tIns="45720" rIns="91440" bIns="45720" rtlCol="0">
            <a:normAutofit lnSpcReduction="10000"/>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buFont typeface="Arial" panose="020B0604020202020204" pitchFamily="34" charset="0"/>
              <a:buNone/>
            </a:pPr>
            <a:r>
              <a:rPr lang="ja-JP" altLang="en-US" sz="4000" dirty="0" smtClean="0"/>
              <a:t>地域の人とのつながりを深めることの意義について、あなたの考えを述べなさい。</a:t>
            </a:r>
            <a:endParaRPr lang="en-US" altLang="ja-JP" sz="4000" dirty="0"/>
          </a:p>
        </p:txBody>
      </p:sp>
      <p:grpSp>
        <p:nvGrpSpPr>
          <p:cNvPr id="16" name="グループ化 15"/>
          <p:cNvGrpSpPr/>
          <p:nvPr/>
        </p:nvGrpSpPr>
        <p:grpSpPr>
          <a:xfrm>
            <a:off x="-4464" y="3354096"/>
            <a:ext cx="9433048" cy="1809942"/>
            <a:chOff x="-4464" y="5048058"/>
            <a:chExt cx="9433048" cy="1809942"/>
          </a:xfrm>
        </p:grpSpPr>
        <p:sp>
          <p:nvSpPr>
            <p:cNvPr id="17" name="正方形/長方形 16"/>
            <p:cNvSpPr/>
            <p:nvPr/>
          </p:nvSpPr>
          <p:spPr>
            <a:xfrm>
              <a:off x="7606" y="5048058"/>
              <a:ext cx="9136393" cy="1809942"/>
            </a:xfrm>
            <a:prstGeom prst="rect">
              <a:avLst/>
            </a:prstGeom>
            <a:solidFill>
              <a:srgbClr val="009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 name="コンテンツ プレースホルダー 2"/>
            <p:cNvSpPr txBox="1">
              <a:spLocks/>
            </p:cNvSpPr>
            <p:nvPr/>
          </p:nvSpPr>
          <p:spPr>
            <a:xfrm>
              <a:off x="-4464" y="5120066"/>
              <a:ext cx="9433048" cy="1737934"/>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buFont typeface="Arial" panose="020B0604020202020204" pitchFamily="34" charset="0"/>
                <a:buNone/>
              </a:pPr>
              <a:r>
                <a:rPr lang="ja-JP" altLang="en-US" dirty="0" smtClean="0"/>
                <a:t>　　　　</a:t>
              </a:r>
              <a:r>
                <a:rPr lang="ja-JP" altLang="en-US" sz="4400" b="1" dirty="0" smtClean="0">
                  <a:solidFill>
                    <a:schemeClr val="bg1"/>
                  </a:solidFill>
                </a:rPr>
                <a:t>⇒問われていることは、 </a:t>
              </a:r>
              <a:endParaRPr lang="en-US" altLang="ja-JP" sz="4400" b="1" dirty="0" smtClean="0">
                <a:solidFill>
                  <a:schemeClr val="bg1"/>
                </a:solidFill>
              </a:endParaRPr>
            </a:p>
            <a:p>
              <a:pPr marL="0" indent="0">
                <a:buFont typeface="Arial" panose="020B0604020202020204" pitchFamily="34" charset="0"/>
                <a:buNone/>
              </a:pPr>
              <a:r>
                <a:rPr lang="ja-JP" altLang="en-US" sz="4400" b="1" dirty="0">
                  <a:solidFill>
                    <a:schemeClr val="bg1"/>
                  </a:solidFill>
                </a:rPr>
                <a:t>　</a:t>
              </a:r>
              <a:r>
                <a:rPr lang="ja-JP" altLang="en-US" sz="4400" b="1" dirty="0" smtClean="0">
                  <a:solidFill>
                    <a:schemeClr val="bg1"/>
                  </a:solidFill>
                </a:rPr>
                <a:t>　　　　　　「</a:t>
              </a:r>
              <a:r>
                <a:rPr lang="ja-JP" altLang="en-US" sz="4400" b="1" dirty="0">
                  <a:solidFill>
                    <a:schemeClr val="bg1"/>
                  </a:solidFill>
                </a:rPr>
                <a:t>テーマ</a:t>
              </a:r>
              <a:r>
                <a:rPr lang="ja-JP" altLang="en-US" sz="4400" b="1" dirty="0" smtClean="0">
                  <a:solidFill>
                    <a:schemeClr val="bg1"/>
                  </a:solidFill>
                </a:rPr>
                <a:t>の利点」</a:t>
              </a:r>
              <a:endParaRPr lang="ja-JP" altLang="en-US" dirty="0"/>
            </a:p>
          </p:txBody>
        </p:sp>
      </p:grpSp>
    </p:spTree>
    <p:extLst>
      <p:ext uri="{BB962C8B-B14F-4D97-AF65-F5344CB8AC3E}">
        <p14:creationId xmlns:p14="http://schemas.microsoft.com/office/powerpoint/2010/main" val="41832834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fade">
                                      <p:cBhvr>
                                        <p:cTn id="7" dur="1000"/>
                                        <p:tgtEl>
                                          <p:spTgt spid="16"/>
                                        </p:tgtEl>
                                      </p:cBhvr>
                                    </p:animEffect>
                                    <p:anim calcmode="lin" valueType="num">
                                      <p:cBhvr>
                                        <p:cTn id="8" dur="1000" fill="hold"/>
                                        <p:tgtEl>
                                          <p:spTgt spid="16"/>
                                        </p:tgtEl>
                                        <p:attrNameLst>
                                          <p:attrName>ppt_x</p:attrName>
                                        </p:attrNameLst>
                                      </p:cBhvr>
                                      <p:tavLst>
                                        <p:tav tm="0">
                                          <p:val>
                                            <p:strVal val="#ppt_x"/>
                                          </p:val>
                                        </p:tav>
                                        <p:tav tm="100000">
                                          <p:val>
                                            <p:strVal val="#ppt_x"/>
                                          </p:val>
                                        </p:tav>
                                      </p:tavLst>
                                    </p:anim>
                                    <p:anim calcmode="lin" valueType="num">
                                      <p:cBhvr>
                                        <p:cTn id="9" dur="1000" fill="hold"/>
                                        <p:tgtEl>
                                          <p:spTgt spid="1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 name="正方形/長方形 39"/>
          <p:cNvSpPr/>
          <p:nvPr/>
        </p:nvSpPr>
        <p:spPr>
          <a:xfrm rot="2040000" flipH="1">
            <a:off x="7320356" y="77207"/>
            <a:ext cx="120371" cy="2140244"/>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9" name="正方形/長方形 38"/>
          <p:cNvSpPr/>
          <p:nvPr/>
        </p:nvSpPr>
        <p:spPr>
          <a:xfrm flipH="1">
            <a:off x="7031201" y="1966624"/>
            <a:ext cx="131465" cy="2908401"/>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正方形/長方形 11"/>
          <p:cNvSpPr/>
          <p:nvPr/>
        </p:nvSpPr>
        <p:spPr>
          <a:xfrm flipH="1">
            <a:off x="3129172" y="1814224"/>
            <a:ext cx="131465" cy="2908401"/>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正方形/長方形 14"/>
          <p:cNvSpPr/>
          <p:nvPr/>
        </p:nvSpPr>
        <p:spPr>
          <a:xfrm>
            <a:off x="0" y="0"/>
            <a:ext cx="683568" cy="51435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 name="テキスト ボックス 16"/>
          <p:cNvSpPr txBox="1"/>
          <p:nvPr/>
        </p:nvSpPr>
        <p:spPr>
          <a:xfrm>
            <a:off x="34007" y="1844307"/>
            <a:ext cx="615553" cy="1454885"/>
          </a:xfrm>
          <a:prstGeom prst="rect">
            <a:avLst/>
          </a:prstGeom>
          <a:noFill/>
        </p:spPr>
        <p:txBody>
          <a:bodyPr vert="eaVert" wrap="none" rtlCol="0">
            <a:spAutoFit/>
          </a:bodyPr>
          <a:lstStyle/>
          <a:p>
            <a:r>
              <a:rPr kumimoji="1" lang="ja-JP" altLang="en-US" sz="2800" b="1" dirty="0" smtClean="0">
                <a:solidFill>
                  <a:schemeClr val="bg1"/>
                </a:solidFill>
              </a:rPr>
              <a:t>総まとめ</a:t>
            </a:r>
            <a:endParaRPr kumimoji="1" lang="ja-JP" altLang="en-US" sz="2800" b="1" dirty="0">
              <a:solidFill>
                <a:schemeClr val="bg1"/>
              </a:solidFill>
            </a:endParaRPr>
          </a:p>
        </p:txBody>
      </p:sp>
      <p:sp>
        <p:nvSpPr>
          <p:cNvPr id="14" name="正方形/長方形 13"/>
          <p:cNvSpPr/>
          <p:nvPr/>
        </p:nvSpPr>
        <p:spPr>
          <a:xfrm rot="3737563" flipH="1">
            <a:off x="4048641" y="-33657"/>
            <a:ext cx="120371" cy="2140244"/>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正方形/長方形 15"/>
          <p:cNvSpPr/>
          <p:nvPr/>
        </p:nvSpPr>
        <p:spPr>
          <a:xfrm rot="18618471" flipH="1">
            <a:off x="2518438" y="168093"/>
            <a:ext cx="131465" cy="1662629"/>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 name="正方形/長方形 17"/>
          <p:cNvSpPr/>
          <p:nvPr/>
        </p:nvSpPr>
        <p:spPr>
          <a:xfrm>
            <a:off x="1427869" y="51470"/>
            <a:ext cx="2424051" cy="947936"/>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000" b="1" dirty="0"/>
              <a:t>賛否</a:t>
            </a:r>
            <a:r>
              <a:rPr kumimoji="1" lang="ja-JP" altLang="en-US" sz="2000" b="1" dirty="0" smtClean="0"/>
              <a:t>／二者択一</a:t>
            </a:r>
            <a:endParaRPr kumimoji="1" lang="ja-JP" altLang="en-US" sz="2000" b="1" dirty="0"/>
          </a:p>
        </p:txBody>
      </p:sp>
      <p:sp>
        <p:nvSpPr>
          <p:cNvPr id="21" name="正方形/長方形 20"/>
          <p:cNvSpPr/>
          <p:nvPr/>
        </p:nvSpPr>
        <p:spPr>
          <a:xfrm>
            <a:off x="1427869" y="1544369"/>
            <a:ext cx="3432163" cy="720080"/>
          </a:xfrm>
          <a:prstGeom prst="rect">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2400" dirty="0" smtClean="0">
                <a:solidFill>
                  <a:schemeClr val="tx1"/>
                </a:solidFill>
              </a:rPr>
              <a:t>　　序論：　自分の意見</a:t>
            </a:r>
            <a:endParaRPr kumimoji="1" lang="ja-JP" altLang="en-US" sz="2400" dirty="0">
              <a:solidFill>
                <a:schemeClr val="tx1"/>
              </a:solidFill>
            </a:endParaRPr>
          </a:p>
        </p:txBody>
      </p:sp>
      <p:sp>
        <p:nvSpPr>
          <p:cNvPr id="22" name="正方形/長方形 21"/>
          <p:cNvSpPr/>
          <p:nvPr/>
        </p:nvSpPr>
        <p:spPr>
          <a:xfrm>
            <a:off x="1413358" y="2580616"/>
            <a:ext cx="3446674" cy="720080"/>
          </a:xfrm>
          <a:prstGeom prst="rect">
            <a:avLst/>
          </a:prstGeom>
          <a:solidFill>
            <a:schemeClr val="tx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2400" dirty="0" smtClean="0">
                <a:solidFill>
                  <a:schemeClr val="tx1"/>
                </a:solidFill>
              </a:rPr>
              <a:t>　　本論：　具体例</a:t>
            </a:r>
            <a:endParaRPr kumimoji="1" lang="ja-JP" altLang="en-US" sz="2400" dirty="0">
              <a:solidFill>
                <a:schemeClr val="tx1"/>
              </a:solidFill>
            </a:endParaRPr>
          </a:p>
        </p:txBody>
      </p:sp>
      <p:sp>
        <p:nvSpPr>
          <p:cNvPr id="23" name="正方形/長方形 22"/>
          <p:cNvSpPr/>
          <p:nvPr/>
        </p:nvSpPr>
        <p:spPr>
          <a:xfrm>
            <a:off x="1411104" y="3596234"/>
            <a:ext cx="3448927" cy="720079"/>
          </a:xfrm>
          <a:prstGeom prst="rect">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2200" dirty="0" smtClean="0"/>
              <a:t>　　結論：  </a:t>
            </a:r>
            <a:r>
              <a:rPr kumimoji="1" lang="ja-JP" altLang="en-US" dirty="0" smtClean="0"/>
              <a:t>自分の意見の再提示</a:t>
            </a:r>
            <a:endParaRPr kumimoji="1" lang="en-US" altLang="ja-JP" sz="2200" dirty="0" smtClean="0"/>
          </a:p>
        </p:txBody>
      </p:sp>
      <p:sp>
        <p:nvSpPr>
          <p:cNvPr id="27" name="正方形/長方形 26"/>
          <p:cNvSpPr/>
          <p:nvPr/>
        </p:nvSpPr>
        <p:spPr>
          <a:xfrm>
            <a:off x="899592" y="1507963"/>
            <a:ext cx="432048" cy="3520925"/>
          </a:xfrm>
          <a:prstGeom prst="rect">
            <a:avLst/>
          </a:prstGeom>
          <a:no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rPr>
              <a:t>文章の展開</a:t>
            </a:r>
            <a:endParaRPr kumimoji="1" lang="ja-JP" altLang="en-US" dirty="0">
              <a:solidFill>
                <a:schemeClr val="tx1"/>
              </a:solidFill>
            </a:endParaRPr>
          </a:p>
        </p:txBody>
      </p:sp>
      <p:sp>
        <p:nvSpPr>
          <p:cNvPr id="28" name="正方形/長方形 27"/>
          <p:cNvSpPr/>
          <p:nvPr/>
        </p:nvSpPr>
        <p:spPr>
          <a:xfrm>
            <a:off x="1427869" y="4497842"/>
            <a:ext cx="7385146" cy="523156"/>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3600" dirty="0" smtClean="0"/>
              <a:t>+α</a:t>
            </a:r>
            <a:r>
              <a:rPr lang="ja-JP" altLang="en-US" sz="2400" dirty="0" smtClean="0"/>
              <a:t>：　今後どうしたらよいか</a:t>
            </a:r>
            <a:endParaRPr lang="ja-JP" altLang="en-US" sz="2400" dirty="0"/>
          </a:p>
        </p:txBody>
      </p:sp>
      <p:sp>
        <p:nvSpPr>
          <p:cNvPr id="29" name="正方形/長方形 28"/>
          <p:cNvSpPr/>
          <p:nvPr/>
        </p:nvSpPr>
        <p:spPr>
          <a:xfrm>
            <a:off x="899592" y="51470"/>
            <a:ext cx="432048" cy="947936"/>
          </a:xfrm>
          <a:prstGeom prst="rect">
            <a:avLst/>
          </a:prstGeom>
          <a:solidFill>
            <a:schemeClr val="bg1"/>
          </a:solid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dirty="0" smtClean="0">
                <a:solidFill>
                  <a:schemeClr val="tx1"/>
                </a:solidFill>
              </a:rPr>
              <a:t>設問</a:t>
            </a:r>
            <a:endParaRPr kumimoji="1" lang="ja-JP" altLang="en-US" sz="1600" dirty="0">
              <a:solidFill>
                <a:schemeClr val="tx1"/>
              </a:solidFill>
            </a:endParaRPr>
          </a:p>
        </p:txBody>
      </p:sp>
      <p:sp>
        <p:nvSpPr>
          <p:cNvPr id="34" name="正方形/長方形 33"/>
          <p:cNvSpPr/>
          <p:nvPr/>
        </p:nvSpPr>
        <p:spPr>
          <a:xfrm>
            <a:off x="4020157" y="51471"/>
            <a:ext cx="2424051" cy="947936"/>
          </a:xfrm>
          <a:prstGeom prst="rect">
            <a:avLst/>
          </a:prstGeom>
          <a:solidFill>
            <a:srgbClr val="009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b="1" dirty="0" smtClean="0"/>
              <a:t>テーマの利点</a:t>
            </a:r>
            <a:endParaRPr kumimoji="1" lang="ja-JP" altLang="en-US" sz="2000" b="1" dirty="0"/>
          </a:p>
        </p:txBody>
      </p:sp>
      <p:sp>
        <p:nvSpPr>
          <p:cNvPr id="35" name="正方形/長方形 34"/>
          <p:cNvSpPr/>
          <p:nvPr/>
        </p:nvSpPr>
        <p:spPr>
          <a:xfrm>
            <a:off x="6612445" y="51471"/>
            <a:ext cx="2424051" cy="947936"/>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b="1" dirty="0" smtClean="0"/>
              <a:t>テーマの問題点</a:t>
            </a:r>
            <a:endParaRPr kumimoji="1" lang="en-US" altLang="ja-JP" sz="2000" b="1" dirty="0" smtClean="0"/>
          </a:p>
          <a:p>
            <a:pPr algn="ctr"/>
            <a:r>
              <a:rPr lang="ja-JP" altLang="en-US" sz="2000" b="1" dirty="0" smtClean="0"/>
              <a:t>／原因／解決策</a:t>
            </a:r>
            <a:endParaRPr kumimoji="1" lang="ja-JP" altLang="en-US" sz="2000" b="1" dirty="0"/>
          </a:p>
        </p:txBody>
      </p:sp>
      <p:sp>
        <p:nvSpPr>
          <p:cNvPr id="36" name="正方形/長方形 35"/>
          <p:cNvSpPr/>
          <p:nvPr/>
        </p:nvSpPr>
        <p:spPr>
          <a:xfrm>
            <a:off x="5380853" y="1544369"/>
            <a:ext cx="3432163" cy="720080"/>
          </a:xfrm>
          <a:prstGeom prst="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2400" dirty="0" smtClean="0">
                <a:solidFill>
                  <a:schemeClr val="tx1"/>
                </a:solidFill>
              </a:rPr>
              <a:t>　　序論：　現状（問題点）</a:t>
            </a:r>
            <a:endParaRPr kumimoji="1" lang="ja-JP" altLang="en-US" sz="2400" dirty="0">
              <a:solidFill>
                <a:schemeClr val="tx1"/>
              </a:solidFill>
            </a:endParaRPr>
          </a:p>
        </p:txBody>
      </p:sp>
      <p:sp>
        <p:nvSpPr>
          <p:cNvPr id="37" name="正方形/長方形 36"/>
          <p:cNvSpPr/>
          <p:nvPr/>
        </p:nvSpPr>
        <p:spPr>
          <a:xfrm>
            <a:off x="5366342" y="2580616"/>
            <a:ext cx="3446674" cy="720080"/>
          </a:xfrm>
          <a:prstGeom prst="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2400" dirty="0" smtClean="0">
                <a:solidFill>
                  <a:schemeClr val="tx1"/>
                </a:solidFill>
              </a:rPr>
              <a:t>　　本論：　原因</a:t>
            </a:r>
            <a:endParaRPr kumimoji="1" lang="ja-JP" altLang="en-US" sz="2400" dirty="0">
              <a:solidFill>
                <a:schemeClr val="tx1"/>
              </a:solidFill>
            </a:endParaRPr>
          </a:p>
        </p:txBody>
      </p:sp>
      <p:sp>
        <p:nvSpPr>
          <p:cNvPr id="38" name="正方形/長方形 37"/>
          <p:cNvSpPr/>
          <p:nvPr/>
        </p:nvSpPr>
        <p:spPr>
          <a:xfrm>
            <a:off x="5364088" y="3596234"/>
            <a:ext cx="3448927" cy="720079"/>
          </a:xfrm>
          <a:prstGeom prst="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2200" dirty="0" smtClean="0"/>
              <a:t>　　 結論：　解決策</a:t>
            </a:r>
            <a:endParaRPr kumimoji="1" lang="en-US" altLang="ja-JP" sz="2200" dirty="0" smtClean="0"/>
          </a:p>
        </p:txBody>
      </p:sp>
    </p:spTree>
    <p:extLst>
      <p:ext uri="{BB962C8B-B14F-4D97-AF65-F5344CB8AC3E}">
        <p14:creationId xmlns:p14="http://schemas.microsoft.com/office/powerpoint/2010/main" val="84234729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正方形/長方形 12"/>
          <p:cNvSpPr/>
          <p:nvPr/>
        </p:nvSpPr>
        <p:spPr>
          <a:xfrm>
            <a:off x="-4464" y="985833"/>
            <a:ext cx="7312768" cy="72008"/>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タイトル 1"/>
          <p:cNvSpPr txBox="1">
            <a:spLocks/>
          </p:cNvSpPr>
          <p:nvPr/>
        </p:nvSpPr>
        <p:spPr>
          <a:xfrm>
            <a:off x="179512" y="339502"/>
            <a:ext cx="6624736" cy="646331"/>
          </a:xfrm>
          <a:prstGeom prst="rect">
            <a:avLst/>
          </a:prstGeom>
        </p:spPr>
        <p:txBody>
          <a:bodyPr vert="horz" wrap="square" lIns="91440" tIns="45720" rIns="91440" bIns="45720" rtlCol="0" anchor="ctr">
            <a:sp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sz="3600" dirty="0" smtClean="0">
                <a:latin typeface="+mj-ea"/>
              </a:rPr>
              <a:t>問われていることを理解する③</a:t>
            </a:r>
            <a:endParaRPr lang="ja-JP" altLang="en-US" sz="3600" dirty="0">
              <a:latin typeface="+mj-ea"/>
            </a:endParaRPr>
          </a:p>
        </p:txBody>
      </p:sp>
      <p:sp>
        <p:nvSpPr>
          <p:cNvPr id="8" name="コンテンツ プレースホルダー 2"/>
          <p:cNvSpPr>
            <a:spLocks noGrp="1"/>
          </p:cNvSpPr>
          <p:nvPr>
            <p:ph idx="1"/>
          </p:nvPr>
        </p:nvSpPr>
        <p:spPr>
          <a:xfrm>
            <a:off x="457200" y="1457400"/>
            <a:ext cx="8229600" cy="1762422"/>
          </a:xfrm>
        </p:spPr>
        <p:txBody>
          <a:bodyPr>
            <a:normAutofit lnSpcReduction="10000"/>
          </a:bodyPr>
          <a:lstStyle/>
          <a:p>
            <a:pPr marL="0" indent="0">
              <a:buNone/>
            </a:pPr>
            <a:r>
              <a:rPr lang="ja-JP" altLang="en-US" sz="4000" dirty="0" smtClean="0"/>
              <a:t>あなた</a:t>
            </a:r>
            <a:r>
              <a:rPr lang="ja-JP" altLang="en-US" sz="4000" dirty="0"/>
              <a:t>の地域にはどのようなごみ問題がありますか。その原因や対策について、あなたの考えを書きなさい。</a:t>
            </a:r>
            <a:endParaRPr lang="en-US" altLang="ja-JP" sz="4000" dirty="0"/>
          </a:p>
        </p:txBody>
      </p:sp>
      <p:grpSp>
        <p:nvGrpSpPr>
          <p:cNvPr id="12" name="グループ化 11"/>
          <p:cNvGrpSpPr/>
          <p:nvPr/>
        </p:nvGrpSpPr>
        <p:grpSpPr>
          <a:xfrm>
            <a:off x="-4464" y="3354096"/>
            <a:ext cx="9433048" cy="1809942"/>
            <a:chOff x="-4464" y="5048058"/>
            <a:chExt cx="9433048" cy="1809942"/>
          </a:xfrm>
          <a:solidFill>
            <a:srgbClr val="CC3300"/>
          </a:solidFill>
        </p:grpSpPr>
        <p:sp>
          <p:nvSpPr>
            <p:cNvPr id="19" name="正方形/長方形 18"/>
            <p:cNvSpPr/>
            <p:nvPr/>
          </p:nvSpPr>
          <p:spPr>
            <a:xfrm>
              <a:off x="7606" y="5048058"/>
              <a:ext cx="9136393" cy="1809942"/>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 name="コンテンツ プレースホルダー 2"/>
            <p:cNvSpPr txBox="1">
              <a:spLocks/>
            </p:cNvSpPr>
            <p:nvPr/>
          </p:nvSpPr>
          <p:spPr>
            <a:xfrm>
              <a:off x="-4464" y="5120066"/>
              <a:ext cx="9433048" cy="1737934"/>
            </a:xfrm>
            <a:prstGeom prst="rect">
              <a:avLst/>
            </a:prstGeom>
            <a:grpFill/>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buFont typeface="Arial" panose="020B0604020202020204" pitchFamily="34" charset="0"/>
                <a:buNone/>
              </a:pPr>
              <a:r>
                <a:rPr lang="ja-JP" altLang="en-US" dirty="0" smtClean="0"/>
                <a:t>　　　　</a:t>
              </a:r>
              <a:r>
                <a:rPr lang="ja-JP" altLang="en-US" sz="4400" b="1" dirty="0" smtClean="0">
                  <a:solidFill>
                    <a:schemeClr val="bg1"/>
                  </a:solidFill>
                </a:rPr>
                <a:t>⇒問われていることは、 </a:t>
              </a:r>
              <a:endParaRPr lang="en-US" altLang="ja-JP" sz="4400" b="1" dirty="0" smtClean="0">
                <a:solidFill>
                  <a:schemeClr val="bg1"/>
                </a:solidFill>
              </a:endParaRPr>
            </a:p>
            <a:p>
              <a:pPr marL="0" indent="0">
                <a:buFont typeface="Arial" panose="020B0604020202020204" pitchFamily="34" charset="0"/>
                <a:buNone/>
                <a:tabLst>
                  <a:tab pos="1611313" algn="l"/>
                </a:tabLst>
              </a:pPr>
              <a:r>
                <a:rPr lang="ja-JP" altLang="en-US" sz="4400" b="1" dirty="0">
                  <a:solidFill>
                    <a:schemeClr val="bg1"/>
                  </a:solidFill>
                </a:rPr>
                <a:t> </a:t>
              </a:r>
              <a:r>
                <a:rPr lang="ja-JP" altLang="en-US" sz="4400" b="1" dirty="0" smtClean="0">
                  <a:solidFill>
                    <a:schemeClr val="bg1"/>
                  </a:solidFill>
                </a:rPr>
                <a:t> 「</a:t>
              </a:r>
              <a:r>
                <a:rPr lang="ja-JP" altLang="en-US" sz="4400" b="1" dirty="0">
                  <a:solidFill>
                    <a:schemeClr val="bg1"/>
                  </a:solidFill>
                </a:rPr>
                <a:t>テーマ</a:t>
              </a:r>
              <a:r>
                <a:rPr lang="ja-JP" altLang="en-US" sz="4400" b="1" dirty="0" smtClean="0">
                  <a:solidFill>
                    <a:schemeClr val="bg1"/>
                  </a:solidFill>
                </a:rPr>
                <a:t>の問題点／原因／解決策」</a:t>
              </a:r>
              <a:endParaRPr lang="ja-JP" altLang="en-US" dirty="0"/>
            </a:p>
          </p:txBody>
        </p:sp>
      </p:grpSp>
    </p:spTree>
    <p:extLst>
      <p:ext uri="{BB962C8B-B14F-4D97-AF65-F5344CB8AC3E}">
        <p14:creationId xmlns:p14="http://schemas.microsoft.com/office/powerpoint/2010/main" val="7461195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fade">
                                      <p:cBhvr>
                                        <p:cTn id="7" dur="1000"/>
                                        <p:tgtEl>
                                          <p:spTgt spid="12"/>
                                        </p:tgtEl>
                                      </p:cBhvr>
                                    </p:animEffect>
                                    <p:anim calcmode="lin" valueType="num">
                                      <p:cBhvr>
                                        <p:cTn id="8" dur="1000" fill="hold"/>
                                        <p:tgtEl>
                                          <p:spTgt spid="12"/>
                                        </p:tgtEl>
                                        <p:attrNameLst>
                                          <p:attrName>ppt_x</p:attrName>
                                        </p:attrNameLst>
                                      </p:cBhvr>
                                      <p:tavLst>
                                        <p:tav tm="0">
                                          <p:val>
                                            <p:strVal val="#ppt_x"/>
                                          </p:val>
                                        </p:tav>
                                        <p:tav tm="100000">
                                          <p:val>
                                            <p:strVal val="#ppt_x"/>
                                          </p:val>
                                        </p:tav>
                                      </p:tavLst>
                                    </p:anim>
                                    <p:anim calcmode="lin" valueType="num">
                                      <p:cBhvr>
                                        <p:cTn id="9"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5892" y="2894342"/>
            <a:ext cx="9136393" cy="1098844"/>
          </a:xfrm>
          <a:prstGeom prst="rect">
            <a:avLst/>
          </a:prstGeom>
          <a:solidFill>
            <a:srgbClr val="009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正方形/長方形 4"/>
          <p:cNvSpPr/>
          <p:nvPr/>
        </p:nvSpPr>
        <p:spPr>
          <a:xfrm>
            <a:off x="7030" y="1723490"/>
            <a:ext cx="9136393" cy="1098844"/>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正方形/長方形 5"/>
          <p:cNvSpPr/>
          <p:nvPr/>
        </p:nvSpPr>
        <p:spPr>
          <a:xfrm>
            <a:off x="-4464" y="1323807"/>
            <a:ext cx="7240760" cy="95816"/>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タイトル 1"/>
          <p:cNvSpPr txBox="1">
            <a:spLocks/>
          </p:cNvSpPr>
          <p:nvPr/>
        </p:nvSpPr>
        <p:spPr>
          <a:xfrm>
            <a:off x="35496" y="123478"/>
            <a:ext cx="7196336" cy="1200329"/>
          </a:xfrm>
          <a:prstGeom prst="rect">
            <a:avLst/>
          </a:prstGeom>
        </p:spPr>
        <p:txBody>
          <a:bodyPr vert="horz" wrap="square" lIns="91440" tIns="45720" rIns="91440" bIns="45720" rtlCol="0" anchor="ctr">
            <a:sp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sz="3600" dirty="0" smtClean="0">
                <a:latin typeface="+mj-ea"/>
              </a:rPr>
              <a:t>問われていることがどれに</a:t>
            </a:r>
            <a:endParaRPr lang="en-US" altLang="ja-JP" sz="3600" dirty="0" smtClean="0">
              <a:latin typeface="+mj-ea"/>
            </a:endParaRPr>
          </a:p>
          <a:p>
            <a:r>
              <a:rPr lang="ja-JP" altLang="en-US" sz="3600" dirty="0">
                <a:latin typeface="+mj-ea"/>
              </a:rPr>
              <a:t>当てはまる</a:t>
            </a:r>
            <a:r>
              <a:rPr lang="ja-JP" altLang="en-US" sz="3600" dirty="0" smtClean="0">
                <a:latin typeface="+mj-ea"/>
              </a:rPr>
              <a:t>か考える</a:t>
            </a:r>
            <a:endParaRPr lang="ja-JP" altLang="en-US" sz="3600" dirty="0">
              <a:latin typeface="+mj-ea"/>
            </a:endParaRPr>
          </a:p>
        </p:txBody>
      </p:sp>
      <p:sp>
        <p:nvSpPr>
          <p:cNvPr id="8" name="正方形/長方形 7"/>
          <p:cNvSpPr/>
          <p:nvPr/>
        </p:nvSpPr>
        <p:spPr>
          <a:xfrm>
            <a:off x="5892" y="4065194"/>
            <a:ext cx="9136393" cy="1098844"/>
          </a:xfrm>
          <a:prstGeom prst="rect">
            <a:avLst/>
          </a:prstGeom>
          <a:solidFill>
            <a:srgbClr val="CC33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コンテンツ プレースホルダー 2"/>
          <p:cNvSpPr txBox="1">
            <a:spLocks/>
          </p:cNvSpPr>
          <p:nvPr/>
        </p:nvSpPr>
        <p:spPr>
          <a:xfrm>
            <a:off x="92008" y="4214940"/>
            <a:ext cx="8928992" cy="805082"/>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lgn="ctr">
              <a:buFont typeface="Arial" panose="020B0604020202020204" pitchFamily="34" charset="0"/>
              <a:buNone/>
            </a:pPr>
            <a:r>
              <a:rPr lang="ja-JP" altLang="en-US" sz="4400" b="1" dirty="0" smtClean="0">
                <a:solidFill>
                  <a:schemeClr val="bg1"/>
                </a:solidFill>
              </a:rPr>
              <a:t>「テーマの問題点／原因／解決策」</a:t>
            </a:r>
            <a:endParaRPr lang="en-US" altLang="ja-JP" sz="4400" b="1" dirty="0" smtClean="0">
              <a:solidFill>
                <a:schemeClr val="bg1"/>
              </a:solidFill>
            </a:endParaRPr>
          </a:p>
          <a:p>
            <a:pPr marL="0" indent="0">
              <a:buFont typeface="Arial" panose="020B0604020202020204" pitchFamily="34" charset="0"/>
              <a:buNone/>
            </a:pPr>
            <a:endParaRPr lang="en-US" altLang="ja-JP" dirty="0" smtClean="0"/>
          </a:p>
          <a:p>
            <a:pPr marL="0" indent="0">
              <a:buFont typeface="Arial" panose="020B0604020202020204" pitchFamily="34" charset="0"/>
              <a:buNone/>
            </a:pPr>
            <a:endParaRPr lang="ja-JP" altLang="en-US" dirty="0"/>
          </a:p>
        </p:txBody>
      </p:sp>
      <p:sp>
        <p:nvSpPr>
          <p:cNvPr id="10" name="コンテンツ プレースホルダー 2"/>
          <p:cNvSpPr txBox="1">
            <a:spLocks/>
          </p:cNvSpPr>
          <p:nvPr/>
        </p:nvSpPr>
        <p:spPr>
          <a:xfrm>
            <a:off x="92414" y="1814222"/>
            <a:ext cx="8928992" cy="805082"/>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lgn="ctr">
              <a:buFont typeface="Arial" panose="020B0604020202020204" pitchFamily="34" charset="0"/>
              <a:buNone/>
            </a:pPr>
            <a:r>
              <a:rPr lang="ja-JP" altLang="en-US" sz="4400" b="1" dirty="0" smtClean="0">
                <a:solidFill>
                  <a:schemeClr val="bg1"/>
                </a:solidFill>
              </a:rPr>
              <a:t>「賛否／二者択一」</a:t>
            </a:r>
            <a:endParaRPr lang="en-US" altLang="ja-JP" sz="4400" b="1" dirty="0" smtClean="0">
              <a:solidFill>
                <a:schemeClr val="bg1"/>
              </a:solidFill>
            </a:endParaRPr>
          </a:p>
          <a:p>
            <a:pPr marL="0" indent="0">
              <a:buFont typeface="Arial" panose="020B0604020202020204" pitchFamily="34" charset="0"/>
              <a:buNone/>
            </a:pPr>
            <a:endParaRPr lang="en-US" altLang="ja-JP" dirty="0" smtClean="0"/>
          </a:p>
          <a:p>
            <a:pPr marL="0" indent="0">
              <a:buFont typeface="Arial" panose="020B0604020202020204" pitchFamily="34" charset="0"/>
              <a:buNone/>
            </a:pPr>
            <a:endParaRPr lang="ja-JP" altLang="en-US" dirty="0"/>
          </a:p>
        </p:txBody>
      </p:sp>
      <p:sp>
        <p:nvSpPr>
          <p:cNvPr id="11" name="コンテンツ プレースホルダー 2"/>
          <p:cNvSpPr txBox="1">
            <a:spLocks/>
          </p:cNvSpPr>
          <p:nvPr/>
        </p:nvSpPr>
        <p:spPr>
          <a:xfrm>
            <a:off x="48296" y="3044088"/>
            <a:ext cx="8928992" cy="805082"/>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lgn="ctr">
              <a:buFont typeface="Arial" panose="020B0604020202020204" pitchFamily="34" charset="0"/>
              <a:buNone/>
            </a:pPr>
            <a:r>
              <a:rPr lang="ja-JP" altLang="en-US" sz="4400" b="1" dirty="0" smtClean="0">
                <a:solidFill>
                  <a:schemeClr val="bg1"/>
                </a:solidFill>
              </a:rPr>
              <a:t>「テーマの利点」</a:t>
            </a:r>
            <a:endParaRPr lang="en-US" altLang="ja-JP" sz="4400" b="1" dirty="0" smtClean="0">
              <a:solidFill>
                <a:schemeClr val="bg1"/>
              </a:solidFill>
            </a:endParaRPr>
          </a:p>
          <a:p>
            <a:pPr marL="0" indent="0">
              <a:buFont typeface="Arial" panose="020B0604020202020204" pitchFamily="34" charset="0"/>
              <a:buNone/>
            </a:pPr>
            <a:endParaRPr lang="en-US" altLang="ja-JP" dirty="0" smtClean="0"/>
          </a:p>
          <a:p>
            <a:pPr marL="0" indent="0">
              <a:buFont typeface="Arial" panose="020B0604020202020204" pitchFamily="34" charset="0"/>
              <a:buNone/>
            </a:pPr>
            <a:endParaRPr lang="ja-JP" altLang="en-US" dirty="0"/>
          </a:p>
        </p:txBody>
      </p:sp>
    </p:spTree>
    <p:extLst>
      <p:ext uri="{BB962C8B-B14F-4D97-AF65-F5344CB8AC3E}">
        <p14:creationId xmlns:p14="http://schemas.microsoft.com/office/powerpoint/2010/main" val="29413521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コンテンツ プレースホルダー 2"/>
          <p:cNvSpPr txBox="1">
            <a:spLocks/>
          </p:cNvSpPr>
          <p:nvPr/>
        </p:nvSpPr>
        <p:spPr>
          <a:xfrm>
            <a:off x="251520" y="1635646"/>
            <a:ext cx="8640960" cy="3363838"/>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pPr algn="l"/>
            <a:r>
              <a:rPr lang="ja-JP" altLang="en-US" dirty="0" smtClean="0">
                <a:solidFill>
                  <a:schemeClr val="tx1"/>
                </a:solidFill>
              </a:rPr>
              <a:t>序論（書き出し）</a:t>
            </a:r>
            <a:endParaRPr lang="en-US" altLang="ja-JP" dirty="0" smtClean="0">
              <a:solidFill>
                <a:schemeClr val="tx1"/>
              </a:solidFill>
            </a:endParaRPr>
          </a:p>
          <a:p>
            <a:pPr algn="l"/>
            <a:r>
              <a:rPr lang="ja-JP" altLang="en-US" dirty="0" smtClean="0">
                <a:solidFill>
                  <a:schemeClr val="tx1"/>
                </a:solidFill>
              </a:rPr>
              <a:t>　　　　</a:t>
            </a:r>
            <a:r>
              <a:rPr lang="ja-JP" altLang="en-US" sz="2800" dirty="0" smtClean="0">
                <a:solidFill>
                  <a:schemeClr val="tx1"/>
                </a:solidFill>
              </a:rPr>
              <a:t>これから何を書くのか、はっきりと方向性を示す。</a:t>
            </a:r>
            <a:endParaRPr lang="en-US" altLang="ja-JP" sz="2800" dirty="0" smtClean="0">
              <a:solidFill>
                <a:schemeClr val="tx1"/>
              </a:solidFill>
            </a:endParaRPr>
          </a:p>
          <a:p>
            <a:pPr algn="l"/>
            <a:r>
              <a:rPr lang="ja-JP" altLang="en-US" dirty="0" smtClean="0">
                <a:solidFill>
                  <a:schemeClr val="tx1"/>
                </a:solidFill>
              </a:rPr>
              <a:t>本論（具体例）</a:t>
            </a:r>
            <a:endParaRPr lang="en-US" altLang="ja-JP" dirty="0" smtClean="0">
              <a:solidFill>
                <a:schemeClr val="tx1"/>
              </a:solidFill>
            </a:endParaRPr>
          </a:p>
          <a:p>
            <a:pPr algn="l"/>
            <a:r>
              <a:rPr lang="ja-JP" altLang="en-US" sz="2800" dirty="0" smtClean="0">
                <a:solidFill>
                  <a:schemeClr val="tx1"/>
                </a:solidFill>
              </a:rPr>
              <a:t>　　　　序論で述べたことを具体的に説明する。</a:t>
            </a:r>
            <a:endParaRPr lang="en-US" altLang="ja-JP" sz="2800" dirty="0" smtClean="0">
              <a:solidFill>
                <a:schemeClr val="tx1"/>
              </a:solidFill>
            </a:endParaRPr>
          </a:p>
          <a:p>
            <a:pPr algn="l"/>
            <a:r>
              <a:rPr lang="ja-JP" altLang="en-US" dirty="0" smtClean="0">
                <a:solidFill>
                  <a:schemeClr val="tx1"/>
                </a:solidFill>
              </a:rPr>
              <a:t>結論（まとめ）</a:t>
            </a:r>
            <a:endParaRPr lang="en-US" altLang="ja-JP" dirty="0" smtClean="0">
              <a:solidFill>
                <a:schemeClr val="tx1"/>
              </a:solidFill>
            </a:endParaRPr>
          </a:p>
          <a:p>
            <a:pPr algn="l"/>
            <a:r>
              <a:rPr lang="ja-JP" altLang="en-US" sz="2800" dirty="0" smtClean="0">
                <a:solidFill>
                  <a:schemeClr val="tx1"/>
                </a:solidFill>
              </a:rPr>
              <a:t>　　　　一貫した内容になるよう、全体をまとめる。</a:t>
            </a:r>
            <a:endParaRPr lang="en-US" altLang="ja-JP" sz="2800" dirty="0" smtClean="0">
              <a:solidFill>
                <a:schemeClr val="tx1"/>
              </a:solidFill>
            </a:endParaRPr>
          </a:p>
          <a:p>
            <a:endParaRPr lang="ja-JP" altLang="en-US" dirty="0"/>
          </a:p>
        </p:txBody>
      </p:sp>
      <p:sp>
        <p:nvSpPr>
          <p:cNvPr id="5" name="正方形/長方形 4"/>
          <p:cNvSpPr/>
          <p:nvPr/>
        </p:nvSpPr>
        <p:spPr>
          <a:xfrm>
            <a:off x="-4464" y="332656"/>
            <a:ext cx="7312768" cy="1152128"/>
          </a:xfrm>
          <a:prstGeom prst="rect">
            <a:avLst/>
          </a:prstGeom>
          <a:solidFill>
            <a:schemeClr val="tx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タイトル 1"/>
          <p:cNvSpPr txBox="1">
            <a:spLocks/>
          </p:cNvSpPr>
          <p:nvPr/>
        </p:nvSpPr>
        <p:spPr>
          <a:xfrm>
            <a:off x="-252536" y="493221"/>
            <a:ext cx="7772400" cy="830997"/>
          </a:xfrm>
          <a:prstGeom prst="rect">
            <a:avLst/>
          </a:prstGeom>
        </p:spPr>
        <p:txBody>
          <a:bodyPr vert="horz" lIns="91440" tIns="45720" rIns="91440" bIns="45720" rtlCol="0" anchor="ctr">
            <a:sp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sz="4800" dirty="0" smtClean="0">
                <a:solidFill>
                  <a:schemeClr val="bg1"/>
                </a:solidFill>
                <a:latin typeface="+mj-ea"/>
              </a:rPr>
              <a:t>小論文の基本的な構成</a:t>
            </a:r>
            <a:endParaRPr lang="ja-JP" altLang="en-US" sz="4800" dirty="0">
              <a:solidFill>
                <a:schemeClr val="bg1"/>
              </a:solidFill>
              <a:latin typeface="+mj-ea"/>
            </a:endParaRPr>
          </a:p>
        </p:txBody>
      </p:sp>
    </p:spTree>
    <p:extLst>
      <p:ext uri="{BB962C8B-B14F-4D97-AF65-F5344CB8AC3E}">
        <p14:creationId xmlns:p14="http://schemas.microsoft.com/office/powerpoint/2010/main" val="424842688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20982" y="2014410"/>
            <a:ext cx="9136393" cy="1098844"/>
          </a:xfrm>
          <a:prstGeom prst="rect">
            <a:avLst/>
          </a:prstGeom>
          <a:solidFill>
            <a:srgbClr val="009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正方形/長方形 4"/>
          <p:cNvSpPr/>
          <p:nvPr/>
        </p:nvSpPr>
        <p:spPr>
          <a:xfrm>
            <a:off x="7606" y="843558"/>
            <a:ext cx="9136393" cy="1098844"/>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正方形/長方形 5"/>
          <p:cNvSpPr/>
          <p:nvPr/>
        </p:nvSpPr>
        <p:spPr>
          <a:xfrm>
            <a:off x="20982" y="3185262"/>
            <a:ext cx="9136393" cy="1098844"/>
          </a:xfrm>
          <a:prstGeom prst="rect">
            <a:avLst/>
          </a:prstGeom>
          <a:solidFill>
            <a:srgbClr val="CC33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コンテンツ プレースホルダー 2"/>
          <p:cNvSpPr txBox="1">
            <a:spLocks/>
          </p:cNvSpPr>
          <p:nvPr/>
        </p:nvSpPr>
        <p:spPr>
          <a:xfrm>
            <a:off x="107098" y="3335008"/>
            <a:ext cx="8928992" cy="805082"/>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lgn="ctr">
              <a:buFont typeface="Arial" panose="020B0604020202020204" pitchFamily="34" charset="0"/>
              <a:buNone/>
            </a:pPr>
            <a:r>
              <a:rPr lang="ja-JP" altLang="en-US" sz="4400" b="1" dirty="0" smtClean="0">
                <a:solidFill>
                  <a:schemeClr val="bg1"/>
                </a:solidFill>
              </a:rPr>
              <a:t>「テーマの問題点／原因／解決策」</a:t>
            </a:r>
            <a:endParaRPr lang="en-US" altLang="ja-JP" sz="4400" b="1" dirty="0" smtClean="0">
              <a:solidFill>
                <a:schemeClr val="bg1"/>
              </a:solidFill>
            </a:endParaRPr>
          </a:p>
          <a:p>
            <a:pPr marL="0" indent="0">
              <a:buFont typeface="Arial" panose="020B0604020202020204" pitchFamily="34" charset="0"/>
              <a:buNone/>
            </a:pPr>
            <a:endParaRPr lang="en-US" altLang="ja-JP" dirty="0" smtClean="0"/>
          </a:p>
          <a:p>
            <a:pPr marL="0" indent="0">
              <a:buFont typeface="Arial" panose="020B0604020202020204" pitchFamily="34" charset="0"/>
              <a:buNone/>
            </a:pPr>
            <a:endParaRPr lang="ja-JP" altLang="en-US" dirty="0"/>
          </a:p>
        </p:txBody>
      </p:sp>
      <p:sp>
        <p:nvSpPr>
          <p:cNvPr id="8" name="コンテンツ プレースホルダー 2"/>
          <p:cNvSpPr txBox="1">
            <a:spLocks/>
          </p:cNvSpPr>
          <p:nvPr/>
        </p:nvSpPr>
        <p:spPr>
          <a:xfrm>
            <a:off x="107504" y="934290"/>
            <a:ext cx="8928992" cy="805082"/>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lgn="ctr">
              <a:buFont typeface="Arial" panose="020B0604020202020204" pitchFamily="34" charset="0"/>
              <a:buNone/>
            </a:pPr>
            <a:r>
              <a:rPr lang="ja-JP" altLang="en-US" sz="4400" b="1" dirty="0" smtClean="0">
                <a:solidFill>
                  <a:schemeClr val="bg1"/>
                </a:solidFill>
              </a:rPr>
              <a:t>「賛否／二者択一」</a:t>
            </a:r>
            <a:endParaRPr lang="en-US" altLang="ja-JP" sz="4400" b="1" dirty="0" smtClean="0">
              <a:solidFill>
                <a:schemeClr val="bg1"/>
              </a:solidFill>
            </a:endParaRPr>
          </a:p>
          <a:p>
            <a:pPr marL="0" indent="0">
              <a:buFont typeface="Arial" panose="020B0604020202020204" pitchFamily="34" charset="0"/>
              <a:buNone/>
            </a:pPr>
            <a:endParaRPr lang="en-US" altLang="ja-JP" dirty="0" smtClean="0"/>
          </a:p>
          <a:p>
            <a:pPr marL="0" indent="0">
              <a:buFont typeface="Arial" panose="020B0604020202020204" pitchFamily="34" charset="0"/>
              <a:buNone/>
            </a:pPr>
            <a:endParaRPr lang="ja-JP" altLang="en-US" dirty="0"/>
          </a:p>
        </p:txBody>
      </p:sp>
      <p:sp>
        <p:nvSpPr>
          <p:cNvPr id="9" name="コンテンツ プレースホルダー 2"/>
          <p:cNvSpPr txBox="1">
            <a:spLocks/>
          </p:cNvSpPr>
          <p:nvPr/>
        </p:nvSpPr>
        <p:spPr>
          <a:xfrm>
            <a:off x="63386" y="2164156"/>
            <a:ext cx="8928992" cy="805082"/>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lgn="ctr">
              <a:buFont typeface="Arial" panose="020B0604020202020204" pitchFamily="34" charset="0"/>
              <a:buNone/>
            </a:pPr>
            <a:r>
              <a:rPr lang="ja-JP" altLang="en-US" sz="4400" b="1" dirty="0" smtClean="0">
                <a:solidFill>
                  <a:schemeClr val="bg1"/>
                </a:solidFill>
              </a:rPr>
              <a:t>「テーマの利点」</a:t>
            </a:r>
            <a:endParaRPr lang="en-US" altLang="ja-JP" sz="4400" b="1" dirty="0" smtClean="0">
              <a:solidFill>
                <a:schemeClr val="bg1"/>
              </a:solidFill>
            </a:endParaRPr>
          </a:p>
          <a:p>
            <a:pPr marL="0" indent="0">
              <a:buFont typeface="Arial" panose="020B0604020202020204" pitchFamily="34" charset="0"/>
              <a:buNone/>
            </a:pPr>
            <a:endParaRPr lang="en-US" altLang="ja-JP" dirty="0" smtClean="0"/>
          </a:p>
          <a:p>
            <a:pPr marL="0" indent="0">
              <a:buFont typeface="Arial" panose="020B0604020202020204" pitchFamily="34" charset="0"/>
              <a:buNone/>
            </a:pPr>
            <a:endParaRPr lang="ja-JP" altLang="en-US" dirty="0"/>
          </a:p>
        </p:txBody>
      </p:sp>
    </p:spTree>
    <p:extLst>
      <p:ext uri="{BB962C8B-B14F-4D97-AF65-F5344CB8AC3E}">
        <p14:creationId xmlns:p14="http://schemas.microsoft.com/office/powerpoint/2010/main" val="42449706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xit" presetSubtype="4" fill="hold" grpId="0" nodeType="clickEffect">
                                  <p:stCondLst>
                                    <p:cond delay="0"/>
                                  </p:stCondLst>
                                  <p:childTnLst>
                                    <p:anim calcmode="lin" valueType="num">
                                      <p:cBhvr additive="base">
                                        <p:cTn id="6" dur="500"/>
                                        <p:tgtEl>
                                          <p:spTgt spid="9"/>
                                        </p:tgtEl>
                                        <p:attrNameLst>
                                          <p:attrName>ppt_x</p:attrName>
                                        </p:attrNameLst>
                                      </p:cBhvr>
                                      <p:tavLst>
                                        <p:tav tm="0">
                                          <p:val>
                                            <p:strVal val="ppt_x"/>
                                          </p:val>
                                        </p:tav>
                                        <p:tav tm="100000">
                                          <p:val>
                                            <p:strVal val="ppt_x"/>
                                          </p:val>
                                        </p:tav>
                                      </p:tavLst>
                                    </p:anim>
                                    <p:anim calcmode="lin" valueType="num">
                                      <p:cBhvr additive="base">
                                        <p:cTn id="7" dur="500"/>
                                        <p:tgtEl>
                                          <p:spTgt spid="9"/>
                                        </p:tgtEl>
                                        <p:attrNameLst>
                                          <p:attrName>ppt_y</p:attrName>
                                        </p:attrNameLst>
                                      </p:cBhvr>
                                      <p:tavLst>
                                        <p:tav tm="0">
                                          <p:val>
                                            <p:strVal val="ppt_y"/>
                                          </p:val>
                                        </p:tav>
                                        <p:tav tm="100000">
                                          <p:val>
                                            <p:strVal val="1+ppt_h/2"/>
                                          </p:val>
                                        </p:tav>
                                      </p:tavLst>
                                    </p:anim>
                                    <p:set>
                                      <p:cBhvr>
                                        <p:cTn id="8" dur="1" fill="hold">
                                          <p:stCondLst>
                                            <p:cond delay="499"/>
                                          </p:stCondLst>
                                        </p:cTn>
                                        <p:tgtEl>
                                          <p:spTgt spid="9"/>
                                        </p:tgtEl>
                                        <p:attrNameLst>
                                          <p:attrName>style.visibility</p:attrName>
                                        </p:attrNameLst>
                                      </p:cBhvr>
                                      <p:to>
                                        <p:strVal val="hidden"/>
                                      </p:to>
                                    </p:set>
                                  </p:childTnLst>
                                </p:cTn>
                              </p:par>
                              <p:par>
                                <p:cTn id="9" presetID="2" presetClass="exit" presetSubtype="4" fill="hold" grpId="0" nodeType="withEffect">
                                  <p:stCondLst>
                                    <p:cond delay="0"/>
                                  </p:stCondLst>
                                  <p:childTnLst>
                                    <p:anim calcmode="lin" valueType="num">
                                      <p:cBhvr additive="base">
                                        <p:cTn id="10" dur="500"/>
                                        <p:tgtEl>
                                          <p:spTgt spid="7"/>
                                        </p:tgtEl>
                                        <p:attrNameLst>
                                          <p:attrName>ppt_x</p:attrName>
                                        </p:attrNameLst>
                                      </p:cBhvr>
                                      <p:tavLst>
                                        <p:tav tm="0">
                                          <p:val>
                                            <p:strVal val="ppt_x"/>
                                          </p:val>
                                        </p:tav>
                                        <p:tav tm="100000">
                                          <p:val>
                                            <p:strVal val="ppt_x"/>
                                          </p:val>
                                        </p:tav>
                                      </p:tavLst>
                                    </p:anim>
                                    <p:anim calcmode="lin" valueType="num">
                                      <p:cBhvr additive="base">
                                        <p:cTn id="11" dur="500"/>
                                        <p:tgtEl>
                                          <p:spTgt spid="7"/>
                                        </p:tgtEl>
                                        <p:attrNameLst>
                                          <p:attrName>ppt_y</p:attrName>
                                        </p:attrNameLst>
                                      </p:cBhvr>
                                      <p:tavLst>
                                        <p:tav tm="0">
                                          <p:val>
                                            <p:strVal val="ppt_y"/>
                                          </p:val>
                                        </p:tav>
                                        <p:tav tm="100000">
                                          <p:val>
                                            <p:strVal val="1+ppt_h/2"/>
                                          </p:val>
                                        </p:tav>
                                      </p:tavLst>
                                    </p:anim>
                                    <p:set>
                                      <p:cBhvr>
                                        <p:cTn id="12" dur="1" fill="hold">
                                          <p:stCondLst>
                                            <p:cond delay="499"/>
                                          </p:stCondLst>
                                        </p:cTn>
                                        <p:tgtEl>
                                          <p:spTgt spid="7"/>
                                        </p:tgtEl>
                                        <p:attrNameLst>
                                          <p:attrName>style.visibility</p:attrName>
                                        </p:attrNameLst>
                                      </p:cBhvr>
                                      <p:to>
                                        <p:strVal val="hidden"/>
                                      </p:to>
                                    </p:set>
                                  </p:childTnLst>
                                </p:cTn>
                              </p:par>
                              <p:par>
                                <p:cTn id="13" presetID="2" presetClass="exit" presetSubtype="4" fill="hold" grpId="0" nodeType="withEffect">
                                  <p:stCondLst>
                                    <p:cond delay="0"/>
                                  </p:stCondLst>
                                  <p:childTnLst>
                                    <p:anim calcmode="lin" valueType="num">
                                      <p:cBhvr additive="base">
                                        <p:cTn id="14" dur="500"/>
                                        <p:tgtEl>
                                          <p:spTgt spid="6"/>
                                        </p:tgtEl>
                                        <p:attrNameLst>
                                          <p:attrName>ppt_x</p:attrName>
                                        </p:attrNameLst>
                                      </p:cBhvr>
                                      <p:tavLst>
                                        <p:tav tm="0">
                                          <p:val>
                                            <p:strVal val="ppt_x"/>
                                          </p:val>
                                        </p:tav>
                                        <p:tav tm="100000">
                                          <p:val>
                                            <p:strVal val="ppt_x"/>
                                          </p:val>
                                        </p:tav>
                                      </p:tavLst>
                                    </p:anim>
                                    <p:anim calcmode="lin" valueType="num">
                                      <p:cBhvr additive="base">
                                        <p:cTn id="15" dur="500"/>
                                        <p:tgtEl>
                                          <p:spTgt spid="6"/>
                                        </p:tgtEl>
                                        <p:attrNameLst>
                                          <p:attrName>ppt_y</p:attrName>
                                        </p:attrNameLst>
                                      </p:cBhvr>
                                      <p:tavLst>
                                        <p:tav tm="0">
                                          <p:val>
                                            <p:strVal val="ppt_y"/>
                                          </p:val>
                                        </p:tav>
                                        <p:tav tm="100000">
                                          <p:val>
                                            <p:strVal val="1+ppt_h/2"/>
                                          </p:val>
                                        </p:tav>
                                      </p:tavLst>
                                    </p:anim>
                                    <p:set>
                                      <p:cBhvr>
                                        <p:cTn id="16" dur="1" fill="hold">
                                          <p:stCondLst>
                                            <p:cond delay="499"/>
                                          </p:stCondLst>
                                        </p:cTn>
                                        <p:tgtEl>
                                          <p:spTgt spid="6"/>
                                        </p:tgtEl>
                                        <p:attrNameLst>
                                          <p:attrName>style.visibility</p:attrName>
                                        </p:attrNameLst>
                                      </p:cBhvr>
                                      <p:to>
                                        <p:strVal val="hidden"/>
                                      </p:to>
                                    </p:set>
                                  </p:childTnLst>
                                </p:cTn>
                              </p:par>
                              <p:par>
                                <p:cTn id="17" presetID="2" presetClass="exit" presetSubtype="4" fill="hold" grpId="0" nodeType="withEffect">
                                  <p:stCondLst>
                                    <p:cond delay="0"/>
                                  </p:stCondLst>
                                  <p:childTnLst>
                                    <p:anim calcmode="lin" valueType="num">
                                      <p:cBhvr additive="base">
                                        <p:cTn id="18" dur="500"/>
                                        <p:tgtEl>
                                          <p:spTgt spid="4"/>
                                        </p:tgtEl>
                                        <p:attrNameLst>
                                          <p:attrName>ppt_x</p:attrName>
                                        </p:attrNameLst>
                                      </p:cBhvr>
                                      <p:tavLst>
                                        <p:tav tm="0">
                                          <p:val>
                                            <p:strVal val="ppt_x"/>
                                          </p:val>
                                        </p:tav>
                                        <p:tav tm="100000">
                                          <p:val>
                                            <p:strVal val="ppt_x"/>
                                          </p:val>
                                        </p:tav>
                                      </p:tavLst>
                                    </p:anim>
                                    <p:anim calcmode="lin" valueType="num">
                                      <p:cBhvr additive="base">
                                        <p:cTn id="19" dur="500"/>
                                        <p:tgtEl>
                                          <p:spTgt spid="4"/>
                                        </p:tgtEl>
                                        <p:attrNameLst>
                                          <p:attrName>ppt_y</p:attrName>
                                        </p:attrNameLst>
                                      </p:cBhvr>
                                      <p:tavLst>
                                        <p:tav tm="0">
                                          <p:val>
                                            <p:strVal val="ppt_y"/>
                                          </p:val>
                                        </p:tav>
                                        <p:tav tm="100000">
                                          <p:val>
                                            <p:strVal val="1+ppt_h/2"/>
                                          </p:val>
                                        </p:tav>
                                      </p:tavLst>
                                    </p:anim>
                                    <p:set>
                                      <p:cBhvr>
                                        <p:cTn id="20" dur="1" fill="hold">
                                          <p:stCondLst>
                                            <p:cond delay="499"/>
                                          </p:stCondLst>
                                        </p:cTn>
                                        <p:tgtEl>
                                          <p:spTgt spid="4"/>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6" grpId="0" animBg="1"/>
      <p:bldP spid="7" grpId="0"/>
      <p:bldP spid="9"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0" y="0"/>
            <a:ext cx="9144000" cy="1275606"/>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コンテンツ プレースホルダー 2"/>
          <p:cNvSpPr>
            <a:spLocks noGrp="1"/>
          </p:cNvSpPr>
          <p:nvPr>
            <p:ph idx="1"/>
          </p:nvPr>
        </p:nvSpPr>
        <p:spPr>
          <a:xfrm>
            <a:off x="457200" y="169751"/>
            <a:ext cx="8229600" cy="936104"/>
          </a:xfrm>
        </p:spPr>
        <p:txBody>
          <a:bodyPr>
            <a:noAutofit/>
          </a:bodyPr>
          <a:lstStyle/>
          <a:p>
            <a:pPr marL="0" indent="0">
              <a:buNone/>
            </a:pPr>
            <a:r>
              <a:rPr lang="en-US" altLang="ja-JP" sz="4800" dirty="0" smtClean="0">
                <a:solidFill>
                  <a:schemeClr val="bg1"/>
                </a:solidFill>
                <a:latin typeface="+mj-ea"/>
                <a:ea typeface="+mj-ea"/>
              </a:rPr>
              <a:t>Q</a:t>
            </a:r>
            <a:r>
              <a:rPr lang="ja-JP" altLang="en-US" sz="4800" dirty="0" smtClean="0">
                <a:solidFill>
                  <a:schemeClr val="bg1"/>
                </a:solidFill>
                <a:latin typeface="+mj-ea"/>
                <a:ea typeface="+mj-ea"/>
              </a:rPr>
              <a:t>１）</a:t>
            </a:r>
            <a:endParaRPr lang="en-US" altLang="ja-JP" sz="3600" dirty="0">
              <a:solidFill>
                <a:schemeClr val="bg1"/>
              </a:solidFill>
              <a:latin typeface="+mj-ea"/>
              <a:ea typeface="+mj-ea"/>
            </a:endParaRPr>
          </a:p>
          <a:p>
            <a:pPr marL="0" indent="0">
              <a:buNone/>
            </a:pPr>
            <a:r>
              <a:rPr lang="ja-JP" altLang="en-US" dirty="0" smtClean="0"/>
              <a:t>　　　　　　　　　　　　</a:t>
            </a:r>
            <a:endParaRPr kumimoji="1" lang="ja-JP" altLang="en-US" dirty="0"/>
          </a:p>
        </p:txBody>
      </p:sp>
      <p:sp>
        <p:nvSpPr>
          <p:cNvPr id="6" name="角丸四角形 5"/>
          <p:cNvSpPr/>
          <p:nvPr/>
        </p:nvSpPr>
        <p:spPr>
          <a:xfrm>
            <a:off x="6768752" y="226807"/>
            <a:ext cx="2843808" cy="864096"/>
          </a:xfrm>
          <a:prstGeom prst="roundRect">
            <a:avLst>
              <a:gd name="adj" fmla="val 50000"/>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テキスト ボックス 6"/>
          <p:cNvSpPr txBox="1"/>
          <p:nvPr/>
        </p:nvSpPr>
        <p:spPr>
          <a:xfrm>
            <a:off x="6901229" y="453901"/>
            <a:ext cx="1991251" cy="400110"/>
          </a:xfrm>
          <a:prstGeom prst="rect">
            <a:avLst/>
          </a:prstGeom>
          <a:noFill/>
        </p:spPr>
        <p:txBody>
          <a:bodyPr wrap="none" rtlCol="0">
            <a:spAutoFit/>
          </a:bodyPr>
          <a:lstStyle/>
          <a:p>
            <a:r>
              <a:rPr lang="ja-JP" altLang="en-US" sz="2000" b="1" dirty="0" smtClean="0">
                <a:solidFill>
                  <a:schemeClr val="accent1">
                    <a:lumMod val="75000"/>
                  </a:schemeClr>
                </a:solidFill>
              </a:rPr>
              <a:t>賛否／二者択一</a:t>
            </a:r>
            <a:endParaRPr kumimoji="1" lang="ja-JP" altLang="en-US" sz="2000" b="1" dirty="0">
              <a:solidFill>
                <a:schemeClr val="accent1">
                  <a:lumMod val="75000"/>
                </a:schemeClr>
              </a:solidFill>
            </a:endParaRPr>
          </a:p>
        </p:txBody>
      </p:sp>
      <p:sp>
        <p:nvSpPr>
          <p:cNvPr id="8" name="コンテンツ プレースホルダー 2"/>
          <p:cNvSpPr txBox="1">
            <a:spLocks/>
          </p:cNvSpPr>
          <p:nvPr/>
        </p:nvSpPr>
        <p:spPr>
          <a:xfrm>
            <a:off x="446856" y="1927373"/>
            <a:ext cx="8229600" cy="2444577"/>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buFont typeface="Arial" panose="020B0604020202020204" pitchFamily="34" charset="0"/>
              <a:buNone/>
            </a:pPr>
            <a:r>
              <a:rPr lang="ja-JP" altLang="en-US" sz="4800" dirty="0" smtClean="0"/>
              <a:t>小学生が携帯電話を持つことについて、あなたは賛成ですか、反対ですか。</a:t>
            </a:r>
            <a:endParaRPr lang="en-US" altLang="ja-JP" sz="4800" dirty="0" smtClean="0"/>
          </a:p>
          <a:p>
            <a:pPr marL="0" indent="0">
              <a:buFont typeface="Arial" panose="020B0604020202020204" pitchFamily="34" charset="0"/>
              <a:buNone/>
            </a:pPr>
            <a:endParaRPr lang="en-US" altLang="ja-JP" dirty="0" smtClean="0"/>
          </a:p>
          <a:p>
            <a:pPr marL="0" indent="0">
              <a:buFont typeface="Arial" panose="020B0604020202020204" pitchFamily="34" charset="0"/>
              <a:buNone/>
            </a:pPr>
            <a:r>
              <a:rPr lang="ja-JP" altLang="en-US" dirty="0" smtClean="0"/>
              <a:t>　　　　　　　　　　　</a:t>
            </a:r>
            <a:endParaRPr lang="en-US" altLang="ja-JP" dirty="0" smtClean="0"/>
          </a:p>
          <a:p>
            <a:pPr marL="0" indent="0">
              <a:buFont typeface="Arial" panose="020B0604020202020204" pitchFamily="34" charset="0"/>
              <a:buNone/>
            </a:pPr>
            <a:r>
              <a:rPr lang="ja-JP" altLang="en-US" dirty="0" smtClean="0"/>
              <a:t>　　　　　　　　　　　　</a:t>
            </a:r>
            <a:endParaRPr lang="ja-JP" altLang="en-US" dirty="0"/>
          </a:p>
        </p:txBody>
      </p:sp>
    </p:spTree>
    <p:extLst>
      <p:ext uri="{BB962C8B-B14F-4D97-AF65-F5344CB8AC3E}">
        <p14:creationId xmlns:p14="http://schemas.microsoft.com/office/powerpoint/2010/main" val="411796437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133</TotalTime>
  <Words>2697</Words>
  <Application>Microsoft Office PowerPoint</Application>
  <PresentationFormat>画面に合わせる (16:9)</PresentationFormat>
  <Paragraphs>261</Paragraphs>
  <Slides>40</Slides>
  <Notes>15</Notes>
  <HiddenSlides>0</HiddenSlides>
  <MMClips>0</MMClips>
  <ScaleCrop>false</ScaleCrop>
  <HeadingPairs>
    <vt:vector size="6" baseType="variant">
      <vt:variant>
        <vt:lpstr>使用されているフォント</vt:lpstr>
      </vt:variant>
      <vt:variant>
        <vt:i4>4</vt:i4>
      </vt:variant>
      <vt:variant>
        <vt:lpstr>テーマ</vt:lpstr>
      </vt:variant>
      <vt:variant>
        <vt:i4>2</vt:i4>
      </vt:variant>
      <vt:variant>
        <vt:lpstr>スライド タイトル</vt:lpstr>
      </vt:variant>
      <vt:variant>
        <vt:i4>40</vt:i4>
      </vt:variant>
    </vt:vector>
  </HeadingPairs>
  <TitlesOfParts>
    <vt:vector size="46" baseType="lpstr">
      <vt:lpstr>ＭＳ Ｐゴシック</vt:lpstr>
      <vt:lpstr>新細明體</vt:lpstr>
      <vt:lpstr>Arial</vt:lpstr>
      <vt:lpstr>Calibri</vt:lpstr>
      <vt:lpstr>Office ​​テーマ</vt:lpstr>
      <vt:lpstr>1_Office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まとめ（賛否／二者択一）</vt:lpstr>
      <vt:lpstr>例題（賛否/二者択一）</vt:lpstr>
      <vt:lpstr>解答例(1)</vt:lpstr>
      <vt:lpstr>解答例(2)</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まとめ（テーマの利点）</vt:lpstr>
      <vt:lpstr>例題（テーマの利点）</vt:lpstr>
      <vt:lpstr>解答例</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まとめ（テーマの問題点/原因/解決策）</vt:lpstr>
      <vt:lpstr>例題（テーマの問題点/原因/解決策）</vt:lpstr>
      <vt:lpstr>解答例</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cp:lastModifiedBy> </cp:lastModifiedBy>
  <cp:revision>27</cp:revision>
  <dcterms:created xsi:type="dcterms:W3CDTF">2017-10-24T05:03:09Z</dcterms:created>
  <dcterms:modified xsi:type="dcterms:W3CDTF">2023-01-18T05:04:12Z</dcterms:modified>
</cp:coreProperties>
</file>