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6" userDrawn="1">
          <p15:clr>
            <a:srgbClr val="A4A3A4"/>
          </p15:clr>
        </p15:guide>
        <p15:guide id="2" pos="87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e Natsumi" initials="A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6600"/>
    <a:srgbClr val="A74E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8614" autoAdjust="0"/>
  </p:normalViewPr>
  <p:slideViewPr>
    <p:cSldViewPr>
      <p:cViewPr varScale="1">
        <p:scale>
          <a:sx n="87" d="100"/>
          <a:sy n="87" d="100"/>
        </p:scale>
        <p:origin x="528" y="77"/>
      </p:cViewPr>
      <p:guideLst>
        <p:guide orient="horz" pos="2796"/>
        <p:guide pos="87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3784D-0636-4720-82F6-3A7D5F8CBC6F}" type="datetimeFigureOut">
              <a:rPr lang="ja-JP" altLang="en-US"/>
              <a:pPr>
                <a:defRPr/>
              </a:pPr>
              <a:t>2022/2/2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BF969-C8E8-4F6F-A9AF-F16038FC2D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288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9C680-0D93-4AB8-B919-577E49C3A0BE}" type="datetimeFigureOut">
              <a:rPr lang="ja-JP" altLang="en-US"/>
              <a:pPr>
                <a:defRPr/>
              </a:pPr>
              <a:t>2022/2/2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42BBD-2061-429A-A5C6-B7D45E1B0D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449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C5AFD-C058-4597-9551-8A4DA6E3CA04}" type="datetimeFigureOut">
              <a:rPr lang="ja-JP" altLang="en-US"/>
              <a:pPr>
                <a:defRPr/>
              </a:pPr>
              <a:t>2022/2/2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29506-7D68-46CD-9893-B94E6A24E1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0836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9FAA9-116F-4707-8533-1D665728C61A}" type="datetimeFigureOut">
              <a:rPr lang="ja-JP" altLang="en-US"/>
              <a:pPr>
                <a:defRPr/>
              </a:pPr>
              <a:t>2022/2/2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574FC-4D2A-4499-AD78-3180125F40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823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09018-0FEF-4BBF-8697-3BF1DF13F20A}" type="datetimeFigureOut">
              <a:rPr lang="ja-JP" altLang="en-US"/>
              <a:pPr>
                <a:defRPr/>
              </a:pPr>
              <a:t>2022/2/2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93362-C40E-4CB4-9CDE-9A0CDC0D7F5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290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1E91A-C26E-4ED5-A568-4FE479431812}" type="datetimeFigureOut">
              <a:rPr lang="ja-JP" altLang="en-US"/>
              <a:pPr>
                <a:defRPr/>
              </a:pPr>
              <a:t>2022/2/2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D760F-99B2-4463-A050-747AEB82AD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7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5CF14-48CE-4EFA-A3C5-871D6290E686}" type="datetimeFigureOut">
              <a:rPr lang="ja-JP" altLang="en-US"/>
              <a:pPr>
                <a:defRPr/>
              </a:pPr>
              <a:t>2022/2/2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18497-8199-450A-8133-5BB4CAF4928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7632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1BD8D-C540-4956-85C0-79D1F95DD229}" type="datetimeFigureOut">
              <a:rPr lang="ja-JP" altLang="en-US"/>
              <a:pPr>
                <a:defRPr/>
              </a:pPr>
              <a:t>2022/2/2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EFC07-3AFB-4D05-ADC1-B18C997631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277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D0759-4AB3-4537-B932-892547F92D29}" type="datetimeFigureOut">
              <a:rPr lang="ja-JP" altLang="en-US"/>
              <a:pPr>
                <a:defRPr/>
              </a:pPr>
              <a:t>2022/2/2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6504A-90F4-4C6F-A725-AA196830F7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9934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1DBE0-F02E-4156-BDA2-0D89195DAE5A}" type="datetimeFigureOut">
              <a:rPr lang="ja-JP" altLang="en-US"/>
              <a:pPr>
                <a:defRPr/>
              </a:pPr>
              <a:t>2022/2/2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F77AA-96F9-43D0-8B15-7529FB93A62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626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98BE0-AF28-4AA2-A977-CF8D8380B788}" type="datetimeFigureOut">
              <a:rPr lang="ja-JP" altLang="en-US"/>
              <a:pPr>
                <a:defRPr/>
              </a:pPr>
              <a:t>2022/2/2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E629C-2FF0-46A7-BE40-9ADCC8DC14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695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F20D050-D92B-46BA-8D9A-60BB1340E9DE}" type="datetimeFigureOut">
              <a:rPr lang="ja-JP" altLang="en-US"/>
              <a:pPr>
                <a:defRPr/>
              </a:pPr>
              <a:t>2022/2/2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2966ADF-3046-455D-BCDD-D54EF6FFEC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59496" y="1340771"/>
            <a:ext cx="9505056" cy="2664569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7200" b="1" dirty="0">
                <a:solidFill>
                  <a:srgbClr val="0070C0"/>
                </a:solidFill>
              </a:rPr>
              <a:t>Unit 1</a:t>
            </a:r>
            <a:r>
              <a:rPr lang="en-US" altLang="ja-JP" sz="7200" b="1" dirty="0"/>
              <a:t/>
            </a:r>
            <a:br>
              <a:rPr lang="en-US" altLang="ja-JP" sz="7200" b="1" dirty="0"/>
            </a:br>
            <a:r>
              <a:rPr lang="en-US" altLang="ja-JP" sz="7200" b="1" dirty="0"/>
              <a:t>Smart home, smart city</a:t>
            </a:r>
            <a:endParaRPr lang="ja-JP" altLang="en-US" sz="7200" b="1" dirty="0"/>
          </a:p>
        </p:txBody>
      </p:sp>
      <p:sp>
        <p:nvSpPr>
          <p:cNvPr id="3" name="タイトル 1"/>
          <p:cNvSpPr txBox="1">
            <a:spLocks/>
          </p:cNvSpPr>
          <p:nvPr/>
        </p:nvSpPr>
        <p:spPr bwMode="auto">
          <a:xfrm>
            <a:off x="3791744" y="4797155"/>
            <a:ext cx="4968552" cy="1008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4800" dirty="0"/>
              <a:t>Write</a:t>
            </a:r>
            <a:endParaRPr lang="ja-JP" alt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06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127448" y="50361"/>
            <a:ext cx="3529012" cy="576262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ja-JP" sz="4000" b="1" dirty="0">
                <a:solidFill>
                  <a:srgbClr val="0070C0"/>
                </a:solidFill>
                <a:latin typeface="+mj-lt"/>
                <a:ea typeface="Arial Unicode MS" panose="020B0604020202020204" pitchFamily="50" charset="-128"/>
                <a:cs typeface="Arial Unicode MS" panose="020B0604020202020204" pitchFamily="50" charset="-128"/>
              </a:rPr>
              <a:t>Write More+</a:t>
            </a:r>
            <a:endParaRPr lang="ja-JP" altLang="en-US" sz="4000" b="1" dirty="0">
              <a:solidFill>
                <a:srgbClr val="0070C0"/>
              </a:solidFill>
              <a:latin typeface="+mj-lt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983432" y="692696"/>
            <a:ext cx="2628165" cy="3645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Blog written by Yan:</a:t>
            </a:r>
            <a:endParaRPr lang="ja-JP" altLang="ja-JP" sz="2000" dirty="0">
              <a:solidFill>
                <a:schemeClr val="bg1"/>
              </a:solidFill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911424" y="1124744"/>
            <a:ext cx="10729192" cy="4824536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altLang="ja-JP" sz="3600" dirty="0" smtClean="0"/>
              <a:t>   I </a:t>
            </a:r>
            <a:r>
              <a:rPr lang="en-US" altLang="ja-JP" sz="3600" dirty="0"/>
              <a:t>visited the Smart City Exhibition and got interested in the delivery drone booth.  (A)</a:t>
            </a:r>
          </a:p>
          <a:p>
            <a:pPr algn="just"/>
            <a:r>
              <a:rPr lang="en-US" altLang="ja-JP" sz="3600" u="sng" dirty="0"/>
              <a:t>                                                                                                               </a:t>
            </a:r>
          </a:p>
          <a:p>
            <a:pPr algn="just"/>
            <a:r>
              <a:rPr lang="en-US" altLang="ja-JP" sz="3600" dirty="0"/>
              <a:t>Drones can fly and deliver items quickly to people in remote areas. I think delivery drones are very helpful for our city.  (B) I hope this service will start soon.</a:t>
            </a:r>
            <a:endParaRPr lang="ja-JP" altLang="ja-JP" sz="3600" dirty="0"/>
          </a:p>
        </p:txBody>
      </p:sp>
      <p:sp>
        <p:nvSpPr>
          <p:cNvPr id="9" name="正方形/長方形 8"/>
          <p:cNvSpPr/>
          <p:nvPr/>
        </p:nvSpPr>
        <p:spPr>
          <a:xfrm>
            <a:off x="911424" y="1972621"/>
            <a:ext cx="10441160" cy="10541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tabLst>
                <a:tab pos="6096000" algn="l"/>
              </a:tabLst>
            </a:pPr>
            <a:r>
              <a:rPr lang="en-US" altLang="ja-JP" sz="3600" dirty="0">
                <a:solidFill>
                  <a:srgbClr val="FF6600"/>
                </a:solidFill>
              </a:rPr>
              <a:t>	</a:t>
            </a:r>
            <a:r>
              <a:rPr lang="en-US" altLang="ja-JP" sz="3600" dirty="0" smtClean="0">
                <a:solidFill>
                  <a:srgbClr val="FF6600"/>
                </a:solidFill>
              </a:rPr>
              <a:t> In </a:t>
            </a:r>
            <a:r>
              <a:rPr lang="en-US" altLang="ja-JP" sz="3600" dirty="0">
                <a:solidFill>
                  <a:srgbClr val="FF6600"/>
                </a:solidFill>
              </a:rPr>
              <a:t>our city, people in </a:t>
            </a:r>
            <a:r>
              <a:rPr lang="en-US" altLang="ja-JP" sz="3600" dirty="0" smtClean="0">
                <a:solidFill>
                  <a:srgbClr val="FF6600"/>
                </a:solidFill>
              </a:rPr>
              <a:t>   </a:t>
            </a:r>
          </a:p>
          <a:p>
            <a:pPr algn="just">
              <a:tabLst>
                <a:tab pos="6096000" algn="l"/>
              </a:tabLst>
            </a:pPr>
            <a:r>
              <a:rPr lang="en-US" altLang="ja-JP" sz="3600" dirty="0">
                <a:solidFill>
                  <a:srgbClr val="FF6600"/>
                </a:solidFill>
              </a:rPr>
              <a:t> </a:t>
            </a:r>
            <a:r>
              <a:rPr lang="en-US" altLang="ja-JP" sz="3600" dirty="0" smtClean="0">
                <a:solidFill>
                  <a:srgbClr val="FF6600"/>
                </a:solidFill>
              </a:rPr>
              <a:t> remote </a:t>
            </a:r>
            <a:r>
              <a:rPr lang="en-US" altLang="ja-JP" sz="3600" dirty="0">
                <a:solidFill>
                  <a:srgbClr val="FF6600"/>
                </a:solidFill>
              </a:rPr>
              <a:t>areas cannot go shopping easily.</a:t>
            </a: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 bwMode="auto">
          <a:xfrm>
            <a:off x="4223792" y="6093296"/>
            <a:ext cx="7272808" cy="650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ja-JP" altLang="en-US" sz="2000" dirty="0"/>
              <a:t> </a:t>
            </a:r>
            <a:r>
              <a:rPr lang="en-US" altLang="ja-JP" sz="2000" dirty="0"/>
              <a:t>(A)</a:t>
            </a:r>
            <a:r>
              <a:rPr lang="ja-JP" altLang="en-US" sz="2000" dirty="0"/>
              <a:t>ドローンの利点を現状の問題も含めて詳しく説明している。</a:t>
            </a:r>
          </a:p>
          <a:p>
            <a:pPr marL="0" indent="0" algn="r">
              <a:buNone/>
            </a:pPr>
            <a:r>
              <a:rPr lang="en-US" altLang="ja-JP" sz="2000" dirty="0"/>
              <a:t>(B)</a:t>
            </a:r>
            <a:r>
              <a:rPr lang="ja-JP" altLang="en-US" sz="2000" dirty="0"/>
              <a:t>サービス開始への希望を，それによる効果とともに述べている。</a:t>
            </a: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 bwMode="auto">
          <a:xfrm>
            <a:off x="11160000" y="137383"/>
            <a:ext cx="804466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en-US" altLang="ja-JP" sz="1600" b="1" dirty="0">
                <a:solidFill>
                  <a:srgbClr val="0070C0"/>
                </a:solidFill>
                <a:ea typeface="Arial Unicode MS" pitchFamily="50" charset="-128"/>
                <a:cs typeface="Arial Unicode MS" pitchFamily="50" charset="-128"/>
              </a:rPr>
              <a:t>Unit 1</a:t>
            </a:r>
            <a:endParaRPr lang="en-US" altLang="ja-JP" sz="2000" b="1" dirty="0">
              <a:solidFill>
                <a:srgbClr val="0070C0"/>
              </a:solidFill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199456" y="4725144"/>
            <a:ext cx="10297144" cy="10541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tabLst>
                <a:tab pos="0" algn="l"/>
              </a:tabLst>
            </a:pPr>
            <a:r>
              <a:rPr lang="en-US" altLang="ja-JP" sz="3600" dirty="0">
                <a:solidFill>
                  <a:srgbClr val="FF6600"/>
                </a:solidFill>
              </a:rPr>
              <a:t>When it starts, our lives in this city will be more convenient.</a:t>
            </a:r>
          </a:p>
        </p:txBody>
      </p:sp>
      <p:cxnSp>
        <p:nvCxnSpPr>
          <p:cNvPr id="15" name="直線コネクタ 14"/>
          <p:cNvCxnSpPr/>
          <p:nvPr/>
        </p:nvCxnSpPr>
        <p:spPr>
          <a:xfrm>
            <a:off x="6996600" y="2499681"/>
            <a:ext cx="4500000" cy="0"/>
          </a:xfrm>
          <a:prstGeom prst="line">
            <a:avLst/>
          </a:prstGeom>
          <a:ln w="222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1199456" y="3042961"/>
            <a:ext cx="10225136" cy="0"/>
          </a:xfrm>
          <a:prstGeom prst="line">
            <a:avLst/>
          </a:prstGeom>
          <a:ln w="222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1199456" y="3573016"/>
            <a:ext cx="10225136" cy="0"/>
          </a:xfrm>
          <a:prstGeom prst="line">
            <a:avLst/>
          </a:prstGeom>
          <a:ln w="222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271464" y="4077072"/>
            <a:ext cx="10225136" cy="0"/>
          </a:xfrm>
          <a:prstGeom prst="line">
            <a:avLst/>
          </a:prstGeom>
          <a:ln w="222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1271464" y="4653136"/>
            <a:ext cx="2160240" cy="0"/>
          </a:xfrm>
          <a:prstGeom prst="line">
            <a:avLst/>
          </a:prstGeom>
          <a:ln w="222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1271464" y="5229200"/>
            <a:ext cx="10225136" cy="0"/>
          </a:xfrm>
          <a:prstGeom prst="line">
            <a:avLst/>
          </a:prstGeom>
          <a:ln w="222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4215408" y="4653136"/>
            <a:ext cx="7137176" cy="0"/>
          </a:xfrm>
          <a:prstGeom prst="line">
            <a:avLst/>
          </a:prstGeom>
          <a:ln w="222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1343472" y="5779265"/>
            <a:ext cx="9649072" cy="0"/>
          </a:xfrm>
          <a:prstGeom prst="line">
            <a:avLst/>
          </a:prstGeom>
          <a:ln w="222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66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1424" y="836712"/>
            <a:ext cx="9505056" cy="948822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1260475" indent="-1260475" eaLnBrk="1" hangingPunct="1">
              <a:buNone/>
            </a:pPr>
            <a:r>
              <a:rPr lang="en-US" altLang="ja-JP" sz="2800" b="1" dirty="0">
                <a:solidFill>
                  <a:srgbClr val="0070C0"/>
                </a:solidFill>
                <a:latin typeface="+mj-lt"/>
                <a:ea typeface="+mj-ea"/>
                <a:cs typeface="Segoe UI" pitchFamily="34" charset="0"/>
              </a:rPr>
              <a:t>Situation</a:t>
            </a:r>
            <a:r>
              <a:rPr lang="en-US" altLang="ja-JP" sz="2800" dirty="0">
                <a:latin typeface="+mj-ea"/>
                <a:ea typeface="+mj-ea"/>
                <a:cs typeface="Segoe UI" pitchFamily="34" charset="0"/>
              </a:rPr>
              <a:t>  </a:t>
            </a:r>
            <a:r>
              <a:rPr lang="ja-JP" altLang="en-US" sz="2800" dirty="0">
                <a:latin typeface="+mj-ea"/>
                <a:ea typeface="+mj-ea"/>
                <a:cs typeface="Segoe UI" pitchFamily="34" charset="0"/>
              </a:rPr>
              <a:t>スマートシティー展示会の会場</a:t>
            </a:r>
            <a:endParaRPr lang="en-US" altLang="ja-JP" sz="2800" dirty="0">
              <a:latin typeface="+mj-ea"/>
              <a:ea typeface="+mj-ea"/>
              <a:cs typeface="Segoe UI" pitchFamily="34" charset="0"/>
            </a:endParaRPr>
          </a:p>
          <a:p>
            <a:pPr marL="720725" indent="-720725" eaLnBrk="1" hangingPunct="1">
              <a:buNone/>
            </a:pPr>
            <a:r>
              <a:rPr lang="en-US" altLang="ja-JP" sz="2800" b="1" dirty="0">
                <a:solidFill>
                  <a:srgbClr val="0070C0"/>
                </a:solidFill>
                <a:latin typeface="+mj-lt"/>
                <a:ea typeface="+mj-ea"/>
                <a:cs typeface="Segoe UI" pitchFamily="34" charset="0"/>
              </a:rPr>
              <a:t>Task</a:t>
            </a:r>
            <a:r>
              <a:rPr lang="en-US" altLang="ja-JP" sz="2800" b="1" dirty="0">
                <a:solidFill>
                  <a:srgbClr val="7030A0"/>
                </a:solidFill>
                <a:latin typeface="+mj-lt"/>
                <a:ea typeface="+mj-ea"/>
                <a:cs typeface="Segoe UI" pitchFamily="34" charset="0"/>
              </a:rPr>
              <a:t>  </a:t>
            </a:r>
            <a:r>
              <a:rPr lang="ja-JP" altLang="en-US" sz="2800" dirty="0">
                <a:latin typeface="+mj-lt"/>
                <a:ea typeface="+mj-ea"/>
                <a:cs typeface="Segoe UI" pitchFamily="34" charset="0"/>
              </a:rPr>
              <a:t>展示会のアンケート用紙に短いコメントを記入する</a:t>
            </a:r>
            <a:endParaRPr lang="ja-JP" altLang="en-US" sz="2800" dirty="0">
              <a:latin typeface="+mj-ea"/>
              <a:ea typeface="+mj-ea"/>
              <a:cs typeface="Segoe UI" pitchFamily="34" charset="0"/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911424" y="137383"/>
            <a:ext cx="3529012" cy="576262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ja-JP" sz="4000" b="1" dirty="0">
                <a:solidFill>
                  <a:srgbClr val="0070C0"/>
                </a:solidFill>
                <a:latin typeface="+mj-lt"/>
                <a:ea typeface="Arial Unicode MS" panose="020B0604020202020204" pitchFamily="50" charset="-128"/>
                <a:cs typeface="Arial Unicode MS" panose="020B0604020202020204" pitchFamily="50" charset="-128"/>
              </a:rPr>
              <a:t>Write</a:t>
            </a:r>
            <a:endParaRPr lang="ja-JP" altLang="en-US" sz="4000" b="1" dirty="0">
              <a:solidFill>
                <a:srgbClr val="0070C0"/>
              </a:solidFill>
              <a:latin typeface="+mj-lt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3077" name="コンテンツ プレースホルダー 2"/>
          <p:cNvSpPr txBox="1">
            <a:spLocks/>
          </p:cNvSpPr>
          <p:nvPr/>
        </p:nvSpPr>
        <p:spPr bwMode="auto">
          <a:xfrm>
            <a:off x="11160000" y="137383"/>
            <a:ext cx="804466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en-US" altLang="ja-JP" sz="1600" b="1" dirty="0">
                <a:solidFill>
                  <a:srgbClr val="0070C0"/>
                </a:solidFill>
                <a:ea typeface="Arial Unicode MS" pitchFamily="50" charset="-128"/>
                <a:cs typeface="Arial Unicode MS" pitchFamily="50" charset="-128"/>
              </a:rPr>
              <a:t>Unit 1</a:t>
            </a:r>
            <a:endParaRPr lang="en-US" altLang="ja-JP" sz="2000" b="1" dirty="0">
              <a:solidFill>
                <a:srgbClr val="0070C0"/>
              </a:solidFill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894120" y="1988841"/>
            <a:ext cx="1060248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ja-JP" sz="4000" dirty="0"/>
              <a:t>After watching the exhibition, you were asked to complete a questionnaire. </a:t>
            </a:r>
            <a:r>
              <a:rPr lang="en-US" altLang="ja-JP" sz="4000" dirty="0" smtClean="0"/>
              <a:t> Write </a:t>
            </a:r>
            <a:r>
              <a:rPr lang="en-US" altLang="ja-JP" sz="4000" dirty="0"/>
              <a:t>a short comment about a booth you visited</a:t>
            </a:r>
            <a:r>
              <a:rPr lang="en-US" altLang="ja-JP" sz="4000" dirty="0" smtClean="0"/>
              <a:t>.  </a:t>
            </a:r>
            <a:r>
              <a:rPr lang="en-US" altLang="ja-JP" sz="4000" dirty="0"/>
              <a:t>Below are details of two booths.</a:t>
            </a:r>
            <a:endParaRPr lang="ja-JP" altLang="ja-JP" sz="4000" dirty="0"/>
          </a:p>
        </p:txBody>
      </p:sp>
    </p:spTree>
    <p:extLst>
      <p:ext uri="{BB962C8B-B14F-4D97-AF65-F5344CB8AC3E}">
        <p14:creationId xmlns:p14="http://schemas.microsoft.com/office/powerpoint/2010/main" val="95426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911421" y="162147"/>
            <a:ext cx="3529012" cy="576262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ja-JP" sz="4000" b="1" dirty="0">
                <a:solidFill>
                  <a:srgbClr val="0070C0"/>
                </a:solidFill>
                <a:latin typeface="+mj-lt"/>
                <a:ea typeface="Arial Unicode MS" panose="020B0604020202020204" pitchFamily="50" charset="-128"/>
                <a:cs typeface="Arial Unicode MS" panose="020B0604020202020204" pitchFamily="50" charset="-128"/>
              </a:rPr>
              <a:t>Write</a:t>
            </a:r>
            <a:endParaRPr lang="ja-JP" altLang="en-US" sz="4000" b="1" dirty="0">
              <a:solidFill>
                <a:srgbClr val="0070C0"/>
              </a:solidFill>
              <a:latin typeface="+mj-lt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40366"/>
              </p:ext>
            </p:extLst>
          </p:nvPr>
        </p:nvGraphicFramePr>
        <p:xfrm>
          <a:off x="479376" y="980728"/>
          <a:ext cx="11233248" cy="509937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762426">
                  <a:extLst>
                    <a:ext uri="{9D8B030D-6E8A-4147-A177-3AD203B41FA5}">
                      <a16:colId xmlns:a16="http://schemas.microsoft.com/office/drawing/2014/main" val="3999159127"/>
                    </a:ext>
                  </a:extLst>
                </a:gridCol>
                <a:gridCol w="4049995">
                  <a:extLst>
                    <a:ext uri="{9D8B030D-6E8A-4147-A177-3AD203B41FA5}">
                      <a16:colId xmlns:a16="http://schemas.microsoft.com/office/drawing/2014/main" val="568892004"/>
                    </a:ext>
                  </a:extLst>
                </a:gridCol>
                <a:gridCol w="4420827">
                  <a:extLst>
                    <a:ext uri="{9D8B030D-6E8A-4147-A177-3AD203B41FA5}">
                      <a16:colId xmlns:a16="http://schemas.microsoft.com/office/drawing/2014/main" val="2949065454"/>
                    </a:ext>
                  </a:extLst>
                </a:gridCol>
              </a:tblGrid>
              <a:tr h="6573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Booth</a:t>
                      </a:r>
                      <a:endParaRPr kumimoji="1" lang="ja-JP" altLang="en-US" sz="2800" dirty="0"/>
                    </a:p>
                  </a:txBody>
                  <a:tcPr anchor="ctr"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Explanation</a:t>
                      </a:r>
                      <a:endParaRPr kumimoji="1" lang="ja-JP" alt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Effect</a:t>
                      </a:r>
                      <a:endParaRPr kumimoji="1" lang="ja-JP" alt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998608"/>
                  </a:ext>
                </a:extLst>
              </a:tr>
              <a:tr h="188173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800" b="1" dirty="0">
                          <a:solidFill>
                            <a:srgbClr val="00B050"/>
                          </a:solidFill>
                        </a:rPr>
                        <a:t>self-driving car</a:t>
                      </a:r>
                      <a:endParaRPr kumimoji="1" lang="ja-JP" altLang="en-US" sz="28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-177800" algn="l"/>
                      <a:r>
                        <a:rPr kumimoji="1" lang="ja-JP" altLang="en-US" sz="2800" baseline="0" dirty="0"/>
                        <a:t>・</a:t>
                      </a:r>
                      <a:r>
                        <a:rPr kumimoji="1" lang="en-US" altLang="ja-JP" sz="2800" baseline="0" dirty="0"/>
                        <a:t>AI drives the car.</a:t>
                      </a:r>
                    </a:p>
                    <a:p>
                      <a:pPr marL="177800" indent="-177800" algn="l"/>
                      <a:r>
                        <a:rPr kumimoji="1" lang="ja-JP" altLang="en-US" sz="2800" baseline="0" dirty="0"/>
                        <a:t>・</a:t>
                      </a:r>
                      <a:r>
                        <a:rPr kumimoji="1" lang="en-US" altLang="ja-JP" sz="2800" baseline="0" dirty="0"/>
                        <a:t>AI gets traffic information and chooses the best routes.	</a:t>
                      </a:r>
                      <a:endParaRPr kumimoji="1" lang="ja-JP" alt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-177800" algn="l"/>
                      <a:r>
                        <a:rPr kumimoji="1" lang="ja-JP" altLang="en-US" sz="2800" dirty="0"/>
                        <a:t>・</a:t>
                      </a:r>
                      <a:r>
                        <a:rPr kumimoji="1" lang="en-US" altLang="ja-JP" sz="2800" dirty="0"/>
                        <a:t>avoids traffic accidents</a:t>
                      </a:r>
                    </a:p>
                    <a:p>
                      <a:pPr marL="177800" indent="-177800" algn="l"/>
                      <a:r>
                        <a:rPr kumimoji="1" lang="ja-JP" altLang="en-US" sz="2800" dirty="0"/>
                        <a:t>・</a:t>
                      </a:r>
                      <a:r>
                        <a:rPr kumimoji="1" lang="en-US" altLang="ja-JP" sz="2800" dirty="0"/>
                        <a:t>useful for elderly or disabled people</a:t>
                      </a:r>
                    </a:p>
                    <a:p>
                      <a:pPr marL="177800" indent="-177800" algn="l"/>
                      <a:r>
                        <a:rPr kumimoji="1" lang="ja-JP" altLang="en-US" sz="2800" dirty="0"/>
                        <a:t>・</a:t>
                      </a:r>
                      <a:r>
                        <a:rPr kumimoji="1" lang="en-US" altLang="ja-JP" sz="2800" dirty="0"/>
                        <a:t>reduces traffic jams</a:t>
                      </a:r>
                      <a:endParaRPr kumimoji="1" lang="ja-JP" alt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898168"/>
                  </a:ext>
                </a:extLst>
              </a:tr>
              <a:tr h="2069462">
                <a:tc>
                  <a:txBody>
                    <a:bodyPr/>
                    <a:lstStyle/>
                    <a:p>
                      <a:pPr marL="263525" indent="-263525" algn="l">
                        <a:spcAft>
                          <a:spcPts val="0"/>
                        </a:spcAft>
                        <a:tabLst>
                          <a:tab pos="263525" algn="l"/>
                        </a:tabLst>
                      </a:pPr>
                      <a:r>
                        <a:rPr lang="en-US" altLang="ja-JP" sz="2800" b="1" kern="1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delivery drone</a:t>
                      </a:r>
                      <a:endParaRPr lang="ja-JP" sz="2800" b="1" kern="100" dirty="0">
                        <a:solidFill>
                          <a:srgbClr val="00B050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263525" algn="l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・Drones deliver items by flying.</a:t>
                      </a:r>
                    </a:p>
                    <a:p>
                      <a:pPr marL="263525" indent="-263525" algn="l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・Drones can fly in bad weather conditions.</a:t>
                      </a:r>
                    </a:p>
                    <a:p>
                      <a:pPr marL="263525" indent="-263525" algn="l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・Drones don’t need a driver.</a:t>
                      </a:r>
                      <a:endParaRPr lang="ja-JP" sz="2800" b="1" kern="100" dirty="0"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263525" algn="l">
                        <a:spcAft>
                          <a:spcPts val="0"/>
                        </a:spcAft>
                      </a:pPr>
                      <a:r>
                        <a:rPr lang="ja-JP" altLang="en-US" sz="2800" kern="100" dirty="0">
                          <a:effectLst/>
                        </a:rPr>
                        <a:t>・</a:t>
                      </a:r>
                      <a:r>
                        <a:rPr lang="en-US" altLang="ja-JP" sz="2800" kern="100" dirty="0">
                          <a:effectLst/>
                        </a:rPr>
                        <a:t>deliver items quickly to remote areas</a:t>
                      </a:r>
                    </a:p>
                    <a:p>
                      <a:pPr marL="263525" indent="-263525" algn="l">
                        <a:spcAft>
                          <a:spcPts val="0"/>
                        </a:spcAft>
                      </a:pPr>
                      <a:r>
                        <a:rPr lang="ja-JP" altLang="en-US" sz="2800" kern="100" dirty="0" smtClean="0">
                          <a:effectLst/>
                        </a:rPr>
                        <a:t>・</a:t>
                      </a:r>
                      <a:r>
                        <a:rPr lang="en-US" altLang="ja-JP" sz="2800" kern="100" dirty="0" smtClean="0">
                          <a:effectLst/>
                        </a:rPr>
                        <a:t>deliver</a:t>
                      </a:r>
                      <a:r>
                        <a:rPr lang="ja-JP" altLang="en-US" sz="2800" kern="100" dirty="0" smtClean="0">
                          <a:effectLst/>
                        </a:rPr>
                        <a:t> </a:t>
                      </a:r>
                      <a:r>
                        <a:rPr lang="en-US" altLang="ja-JP" sz="2800" kern="100" dirty="0" smtClean="0">
                          <a:effectLst/>
                        </a:rPr>
                        <a:t>items </a:t>
                      </a:r>
                      <a:r>
                        <a:rPr lang="en-US" altLang="ja-JP" sz="2800" kern="100" dirty="0">
                          <a:effectLst/>
                        </a:rPr>
                        <a:t>to disaster areas </a:t>
                      </a:r>
                      <a:r>
                        <a:rPr lang="en-US" altLang="ja-JP" sz="2800" kern="100" dirty="0" smtClean="0">
                          <a:effectLst/>
                        </a:rPr>
                        <a:t>safely</a:t>
                      </a:r>
                      <a:endParaRPr lang="en-US" altLang="ja-JP" sz="2800" kern="100" dirty="0">
                        <a:effectLst/>
                      </a:endParaRPr>
                    </a:p>
                    <a:p>
                      <a:pPr marL="263525" indent="-263525" algn="l">
                        <a:spcAft>
                          <a:spcPts val="0"/>
                        </a:spcAft>
                      </a:pPr>
                      <a:r>
                        <a:rPr lang="ja-JP" altLang="en-US" sz="2800" kern="100" dirty="0">
                          <a:effectLst/>
                        </a:rPr>
                        <a:t>・</a:t>
                      </a:r>
                      <a:r>
                        <a:rPr lang="en-US" altLang="ja-JP" sz="2800" kern="100" dirty="0">
                          <a:effectLst/>
                        </a:rPr>
                        <a:t>reduce labor costs</a:t>
                      </a:r>
                      <a:endParaRPr lang="ja-JP" sz="2800" b="1" kern="100" dirty="0"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27536"/>
                  </a:ext>
                </a:extLst>
              </a:tr>
            </a:tbl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32" y="2134935"/>
            <a:ext cx="1564924" cy="1117802"/>
          </a:xfrm>
          <a:prstGeom prst="rect">
            <a:avLst/>
          </a:prstGeom>
        </p:spPr>
      </p:pic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11160000" y="137383"/>
            <a:ext cx="804466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en-US" altLang="ja-JP" sz="1600" b="1" dirty="0">
                <a:solidFill>
                  <a:srgbClr val="0070C0"/>
                </a:solidFill>
                <a:ea typeface="Arial Unicode MS" pitchFamily="50" charset="-128"/>
                <a:cs typeface="Arial Unicode MS" pitchFamily="50" charset="-128"/>
              </a:rPr>
              <a:t>Unit 1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4221088"/>
            <a:ext cx="1728192" cy="125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29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911421" y="162147"/>
            <a:ext cx="3529012" cy="576262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ja-JP" sz="4000" b="1" dirty="0">
                <a:solidFill>
                  <a:srgbClr val="0070C0"/>
                </a:solidFill>
                <a:latin typeface="+mj-lt"/>
                <a:ea typeface="Arial Unicode MS" panose="020B0604020202020204" pitchFamily="50" charset="-128"/>
                <a:cs typeface="Arial Unicode MS" panose="020B0604020202020204" pitchFamily="50" charset="-128"/>
              </a:rPr>
              <a:t>Write</a:t>
            </a:r>
            <a:endParaRPr lang="ja-JP" altLang="en-US" sz="4000" b="1" dirty="0">
              <a:solidFill>
                <a:srgbClr val="0070C0"/>
              </a:solidFill>
              <a:latin typeface="+mj-lt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11160000" y="137383"/>
            <a:ext cx="804466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en-US" altLang="ja-JP" sz="1600" b="1" dirty="0">
                <a:solidFill>
                  <a:srgbClr val="0070C0"/>
                </a:solidFill>
                <a:ea typeface="Arial Unicode MS" pitchFamily="50" charset="-128"/>
                <a:cs typeface="Arial Unicode MS" pitchFamily="50" charset="-128"/>
              </a:rPr>
              <a:t>Unit 1</a:t>
            </a:r>
          </a:p>
        </p:txBody>
      </p:sp>
      <p:sp>
        <p:nvSpPr>
          <p:cNvPr id="2" name="テキスト ボックス 1"/>
          <p:cNvSpPr txBox="1"/>
          <p:nvPr/>
        </p:nvSpPr>
        <p:spPr bwMode="auto">
          <a:xfrm>
            <a:off x="695400" y="1124744"/>
            <a:ext cx="10729192" cy="46957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rgbClr val="3366FF"/>
            </a:solidFill>
            <a:miter lim="800000"/>
            <a:headEnd/>
            <a:tailEnd/>
          </a:ln>
        </p:spPr>
        <p:txBody>
          <a:bodyPr wrap="square" bIns="93600" rtlCol="0">
            <a:spAutoFit/>
          </a:bodyPr>
          <a:lstStyle/>
          <a:p>
            <a:pPr eaLnBrk="1" hangingPunct="1">
              <a:spcBef>
                <a:spcPts val="0"/>
              </a:spcBef>
              <a:buNone/>
            </a:pPr>
            <a:r>
              <a:rPr lang="en-US" altLang="ja-JP" sz="4400" b="1" dirty="0">
                <a:solidFill>
                  <a:srgbClr val="0070C0"/>
                </a:solidFill>
              </a:rPr>
              <a:t>Visitor Survey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ja-JP" sz="3600" dirty="0"/>
          </a:p>
          <a:p>
            <a:pPr eaLnBrk="1" hangingPunct="1">
              <a:spcBef>
                <a:spcPts val="0"/>
              </a:spcBef>
              <a:buNone/>
            </a:pPr>
            <a:r>
              <a:rPr lang="en-US" altLang="ja-JP" sz="3600" dirty="0"/>
              <a:t>Thanks so much for filling out our survey. </a:t>
            </a:r>
            <a:r>
              <a:rPr lang="en-US" altLang="ja-JP" sz="3600" dirty="0" smtClean="0"/>
              <a:t> We </a:t>
            </a:r>
            <a:r>
              <a:rPr lang="en-US" altLang="ja-JP" sz="3600" dirty="0"/>
              <a:t>will use your opinions to improve our next exhibition.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ja-JP" sz="3600" dirty="0"/>
          </a:p>
          <a:p>
            <a:pPr eaLnBrk="1" hangingPunct="1">
              <a:spcBef>
                <a:spcPts val="0"/>
              </a:spcBef>
              <a:buNone/>
            </a:pPr>
            <a:r>
              <a:rPr lang="en-US" altLang="ja-JP" sz="3600" dirty="0"/>
              <a:t>Q1. Did you enjoy this exhibition? 	</a:t>
            </a:r>
            <a:r>
              <a:rPr lang="ja-JP" altLang="en-US" sz="3600" dirty="0"/>
              <a:t>　　</a:t>
            </a:r>
            <a:r>
              <a:rPr lang="en-US" altLang="ja-JP" sz="3600" dirty="0"/>
              <a:t>○ Yes</a:t>
            </a:r>
            <a:r>
              <a:rPr lang="ja-JP" altLang="en-US" sz="3600" dirty="0"/>
              <a:t>　</a:t>
            </a:r>
            <a:r>
              <a:rPr lang="en-US" altLang="ja-JP" sz="3600" dirty="0"/>
              <a:t>○ No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ja-JP" sz="3600" dirty="0"/>
              <a:t>Q2. Which booth(s) did you see?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ja-JP" sz="3600" dirty="0"/>
              <a:t>Q3. What do you think about the booth(s) you saw?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76891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954851" y="156677"/>
            <a:ext cx="3529012" cy="576262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ja-JP" sz="4000" b="1" dirty="0">
                <a:solidFill>
                  <a:srgbClr val="0070C0"/>
                </a:solidFill>
                <a:latin typeface="+mj-lt"/>
                <a:ea typeface="Arial Unicode MS" panose="020B0604020202020204" pitchFamily="50" charset="-128"/>
                <a:cs typeface="Arial Unicode MS" panose="020B0604020202020204" pitchFamily="50" charset="-128"/>
              </a:rPr>
              <a:t>Write</a:t>
            </a:r>
            <a:endParaRPr lang="ja-JP" altLang="en-US" sz="4000" b="1" dirty="0">
              <a:solidFill>
                <a:srgbClr val="0070C0"/>
              </a:solidFill>
              <a:latin typeface="+mj-lt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954851" y="765694"/>
            <a:ext cx="6768753" cy="516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0475" indent="-1260475" eaLnBrk="1" hangingPunct="1">
              <a:buNone/>
            </a:pPr>
            <a:r>
              <a:rPr lang="en-US" altLang="ja-JP" dirty="0">
                <a:solidFill>
                  <a:srgbClr val="0070C0"/>
                </a:solidFill>
                <a:latin typeface="+mj-lt"/>
                <a:ea typeface="+mj-ea"/>
                <a:cs typeface="Segoe UI" pitchFamily="34" charset="0"/>
              </a:rPr>
              <a:t>Key words and expressions for thinking</a:t>
            </a:r>
            <a:endParaRPr lang="ja-JP" altLang="en-US" dirty="0">
              <a:solidFill>
                <a:srgbClr val="0070C0"/>
              </a:solidFill>
              <a:latin typeface="+mj-ea"/>
              <a:ea typeface="+mj-ea"/>
              <a:cs typeface="Segoe UI" pitchFamily="34" charset="0"/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954851" y="1471956"/>
            <a:ext cx="10757773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en-US" altLang="ja-JP" sz="3600" dirty="0"/>
              <a:t>questionnaire</a:t>
            </a:r>
            <a:r>
              <a:rPr lang="ja-JP" altLang="en-US" sz="2400" dirty="0"/>
              <a:t>　アンケート用紙　　</a:t>
            </a:r>
            <a:r>
              <a:rPr lang="en-US" altLang="ja-JP" sz="3600" dirty="0"/>
              <a:t>visitor survey</a:t>
            </a:r>
            <a:r>
              <a:rPr lang="ja-JP" altLang="en-US" sz="2400" dirty="0"/>
              <a:t>　来訪者調査</a:t>
            </a:r>
            <a:r>
              <a:rPr lang="ja-JP" altLang="en-US" dirty="0"/>
              <a:t>　　</a:t>
            </a:r>
            <a:endParaRPr lang="en-US" altLang="ja-JP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ja-JP" sz="3600" dirty="0"/>
              <a:t>helpful</a:t>
            </a:r>
            <a:r>
              <a:rPr lang="ja-JP" altLang="en-US" sz="2400" dirty="0"/>
              <a:t>　役立つ，助けになる　　</a:t>
            </a:r>
            <a:r>
              <a:rPr lang="en-US" altLang="ja-JP" sz="3600" dirty="0"/>
              <a:t>convenient</a:t>
            </a:r>
            <a:r>
              <a:rPr lang="ja-JP" altLang="en-US" sz="2400" dirty="0"/>
              <a:t>　便利な　　</a:t>
            </a:r>
            <a:endParaRPr lang="en-US" altLang="ja-JP" sz="2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ja-JP" sz="3600" dirty="0"/>
              <a:t>solve</a:t>
            </a:r>
            <a:r>
              <a:rPr lang="ja-JP" altLang="en-US" sz="2400" dirty="0"/>
              <a:t>　～を解決する</a:t>
            </a:r>
            <a:r>
              <a:rPr lang="ja-JP" altLang="en-US" dirty="0"/>
              <a:t>　　</a:t>
            </a:r>
            <a:r>
              <a:rPr lang="en-US" altLang="ja-JP" sz="3600" dirty="0"/>
              <a:t>environment</a:t>
            </a:r>
            <a:r>
              <a:rPr lang="ja-JP" altLang="en-US" sz="2400" dirty="0"/>
              <a:t>　環境　　</a:t>
            </a:r>
            <a:endParaRPr lang="en-US" altLang="ja-JP" sz="2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ja-JP" sz="3600" dirty="0"/>
              <a:t>I think that ... </a:t>
            </a:r>
            <a:r>
              <a:rPr lang="ja-JP" altLang="en-US" sz="2400" dirty="0"/>
              <a:t>　私は</a:t>
            </a:r>
            <a:r>
              <a:rPr lang="en-US" altLang="ja-JP" sz="2400" dirty="0"/>
              <a:t>…</a:t>
            </a:r>
            <a:r>
              <a:rPr lang="ja-JP" altLang="en-US" sz="2400" dirty="0"/>
              <a:t>だと思う　　</a:t>
            </a:r>
            <a:endParaRPr lang="en-US" altLang="ja-JP" sz="2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ja-JP" sz="3600" dirty="0"/>
              <a:t>It was impressive[interesting] that </a:t>
            </a:r>
            <a:r>
              <a:rPr lang="en-US" altLang="ja-JP" sz="3600"/>
              <a:t>...</a:t>
            </a:r>
            <a:r>
              <a:rPr lang="ja-JP" altLang="en-US" sz="2400"/>
              <a:t>　</a:t>
            </a:r>
            <a:endParaRPr lang="en-US" altLang="ja-JP" sz="2400"/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ja-JP" sz="2400"/>
              <a:t>…</a:t>
            </a:r>
            <a:r>
              <a:rPr lang="ja-JP" altLang="en-US" sz="2400" dirty="0"/>
              <a:t>が印象的だった［興味深かった］　　</a:t>
            </a:r>
            <a:r>
              <a:rPr lang="en-US" altLang="ja-JP" sz="3600" dirty="0"/>
              <a:t>I hope that ... </a:t>
            </a:r>
            <a:r>
              <a:rPr lang="ja-JP" altLang="en-US" sz="2400" dirty="0"/>
              <a:t>　</a:t>
            </a:r>
            <a:r>
              <a:rPr lang="en-US" altLang="ja-JP" sz="2400" dirty="0"/>
              <a:t>…</a:t>
            </a:r>
            <a:r>
              <a:rPr lang="ja-JP" altLang="en-US" sz="2400" dirty="0"/>
              <a:t>だといいと思う　　</a:t>
            </a:r>
            <a:endParaRPr lang="en-US" altLang="ja-JP" sz="2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ja-JP" sz="3600" dirty="0"/>
              <a:t>I want my city [the company] to </a:t>
            </a:r>
            <a:r>
              <a:rPr lang="en-US" altLang="ja-JP" sz="3600"/>
              <a:t>do</a:t>
            </a:r>
            <a:r>
              <a:rPr lang="ja-JP" altLang="en-US" sz="2400"/>
              <a:t>　</a:t>
            </a:r>
            <a:endParaRPr lang="en-US" altLang="ja-JP" sz="2400"/>
          </a:p>
          <a:p>
            <a:pPr marL="0" indent="0" algn="just">
              <a:spcBef>
                <a:spcPts val="0"/>
              </a:spcBef>
              <a:buNone/>
            </a:pPr>
            <a:r>
              <a:rPr lang="ja-JP" altLang="en-US" sz="2400"/>
              <a:t>私</a:t>
            </a:r>
            <a:r>
              <a:rPr lang="ja-JP" altLang="en-US" sz="2400" dirty="0"/>
              <a:t>の町［その企業］に～してもらいたい</a:t>
            </a: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11160000" y="137383"/>
            <a:ext cx="804466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en-US" altLang="ja-JP" sz="1600" b="1" dirty="0">
                <a:solidFill>
                  <a:srgbClr val="0070C0"/>
                </a:solidFill>
                <a:ea typeface="Arial Unicode MS" pitchFamily="50" charset="-128"/>
                <a:cs typeface="Arial Unicode MS" pitchFamily="50" charset="-128"/>
              </a:rPr>
              <a:t>Unit 1</a:t>
            </a:r>
            <a:endParaRPr lang="en-US" altLang="ja-JP" sz="2000" b="1" dirty="0">
              <a:solidFill>
                <a:srgbClr val="0070C0"/>
              </a:solidFill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632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3432" y="1086238"/>
            <a:ext cx="8437562" cy="948822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1260475" indent="-1260475" eaLnBrk="1" hangingPunct="1">
              <a:buNone/>
            </a:pPr>
            <a:r>
              <a:rPr lang="en-US" altLang="ja-JP" sz="2800" b="1" dirty="0">
                <a:solidFill>
                  <a:srgbClr val="0070C0"/>
                </a:solidFill>
                <a:latin typeface="+mj-lt"/>
                <a:ea typeface="+mj-ea"/>
                <a:cs typeface="Segoe UI" pitchFamily="34" charset="0"/>
              </a:rPr>
              <a:t>Situation</a:t>
            </a:r>
            <a:r>
              <a:rPr lang="en-US" altLang="ja-JP" sz="2800" dirty="0">
                <a:latin typeface="+mj-ea"/>
                <a:ea typeface="+mj-ea"/>
                <a:cs typeface="Segoe UI" pitchFamily="34" charset="0"/>
              </a:rPr>
              <a:t>  </a:t>
            </a:r>
            <a:r>
              <a:rPr lang="ja-JP" altLang="en-US" sz="2800" dirty="0">
                <a:latin typeface="+mj-ea"/>
                <a:ea typeface="+mj-ea"/>
                <a:cs typeface="Segoe UI" pitchFamily="34" charset="0"/>
              </a:rPr>
              <a:t>自分の英語日記ブログ</a:t>
            </a:r>
            <a:endParaRPr lang="en-US" altLang="ja-JP" sz="2800" dirty="0">
              <a:latin typeface="+mj-ea"/>
              <a:ea typeface="+mj-ea"/>
              <a:cs typeface="Segoe UI" pitchFamily="34" charset="0"/>
            </a:endParaRPr>
          </a:p>
          <a:p>
            <a:pPr marL="720725" indent="-720725" eaLnBrk="1" hangingPunct="1">
              <a:buNone/>
            </a:pPr>
            <a:r>
              <a:rPr lang="en-US" altLang="ja-JP" sz="2800" b="1" dirty="0">
                <a:solidFill>
                  <a:srgbClr val="0070C0"/>
                </a:solidFill>
                <a:latin typeface="+mj-lt"/>
                <a:ea typeface="+mj-ea"/>
                <a:cs typeface="Segoe UI" pitchFamily="34" charset="0"/>
              </a:rPr>
              <a:t>Task </a:t>
            </a:r>
            <a:r>
              <a:rPr lang="en-US" altLang="ja-JP" sz="2800" b="1" dirty="0">
                <a:solidFill>
                  <a:srgbClr val="7030A0"/>
                </a:solidFill>
                <a:latin typeface="+mj-lt"/>
                <a:ea typeface="+mj-ea"/>
                <a:cs typeface="Segoe UI" pitchFamily="34" charset="0"/>
              </a:rPr>
              <a:t> </a:t>
            </a:r>
            <a:r>
              <a:rPr lang="ja-JP" altLang="en-US" sz="2800" dirty="0">
                <a:latin typeface="+mj-lt"/>
                <a:ea typeface="+mj-ea"/>
                <a:cs typeface="Segoe UI" pitchFamily="34" charset="0"/>
              </a:rPr>
              <a:t>展示会に行ってきた感想を書く</a:t>
            </a:r>
            <a:endParaRPr lang="ja-JP" altLang="en-US" sz="2800" dirty="0">
              <a:latin typeface="+mj-ea"/>
              <a:ea typeface="+mj-ea"/>
              <a:cs typeface="Segoe UI" pitchFamily="34" charset="0"/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983432" y="158878"/>
            <a:ext cx="3529012" cy="576262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ja-JP" sz="4000" b="1" dirty="0">
                <a:solidFill>
                  <a:srgbClr val="0070C0"/>
                </a:solidFill>
                <a:latin typeface="+mj-lt"/>
                <a:ea typeface="Arial Unicode MS" panose="020B0604020202020204" pitchFamily="50" charset="-128"/>
                <a:cs typeface="Arial Unicode MS" panose="020B0604020202020204" pitchFamily="50" charset="-128"/>
              </a:rPr>
              <a:t>Write More</a:t>
            </a:r>
            <a:endParaRPr lang="ja-JP" altLang="en-US" sz="4000" b="1" dirty="0">
              <a:solidFill>
                <a:srgbClr val="0070C0"/>
              </a:solidFill>
              <a:latin typeface="+mj-lt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983432" y="2386158"/>
            <a:ext cx="9937104" cy="339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ja-JP" sz="4000" dirty="0"/>
              <a:t>Next, you will write about the exhibition you watched on your blog. </a:t>
            </a:r>
            <a:r>
              <a:rPr lang="en-US" altLang="ja-JP" sz="4000" dirty="0" smtClean="0"/>
              <a:t> Write </a:t>
            </a:r>
            <a:r>
              <a:rPr lang="en-US" altLang="ja-JP" sz="4000" dirty="0"/>
              <a:t>more sentences to add information.</a:t>
            </a:r>
            <a:endParaRPr lang="ja-JP" altLang="ja-JP" sz="4000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11160000" y="137383"/>
            <a:ext cx="804466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en-US" altLang="ja-JP" sz="1600" b="1" dirty="0">
                <a:solidFill>
                  <a:srgbClr val="0070C0"/>
                </a:solidFill>
                <a:ea typeface="Arial Unicode MS" pitchFamily="50" charset="-128"/>
                <a:cs typeface="Arial Unicode MS" pitchFamily="50" charset="-128"/>
              </a:rPr>
              <a:t>Unit 1</a:t>
            </a:r>
            <a:endParaRPr lang="en-US" altLang="ja-JP" sz="2000" b="1" dirty="0">
              <a:solidFill>
                <a:srgbClr val="0070C0"/>
              </a:solidFill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880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55440" y="602223"/>
            <a:ext cx="1080120" cy="539320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1260475" indent="-1260475" eaLnBrk="1" hangingPunct="1">
              <a:buNone/>
            </a:pPr>
            <a:r>
              <a:rPr lang="en-US" altLang="ja-JP" sz="2800" b="1" dirty="0">
                <a:solidFill>
                  <a:srgbClr val="0070C0"/>
                </a:solidFill>
                <a:latin typeface="+mj-lt"/>
                <a:ea typeface="+mj-ea"/>
                <a:cs typeface="Segoe UI" pitchFamily="34" charset="0"/>
              </a:rPr>
              <a:t>Task 1</a:t>
            </a:r>
            <a:r>
              <a:rPr lang="en-US" altLang="ja-JP" sz="2800" dirty="0">
                <a:solidFill>
                  <a:srgbClr val="0070C0"/>
                </a:solidFill>
                <a:latin typeface="+mj-ea"/>
                <a:ea typeface="+mj-ea"/>
                <a:cs typeface="Segoe UI" pitchFamily="34" charset="0"/>
              </a:rPr>
              <a:t>  </a:t>
            </a: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055440" y="25957"/>
            <a:ext cx="3529012" cy="576262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ja-JP" sz="4000" b="1" dirty="0">
                <a:solidFill>
                  <a:srgbClr val="0070C0"/>
                </a:solidFill>
                <a:latin typeface="+mj-lt"/>
                <a:ea typeface="Arial Unicode MS" panose="020B0604020202020204" pitchFamily="50" charset="-128"/>
                <a:cs typeface="Arial Unicode MS" panose="020B0604020202020204" pitchFamily="50" charset="-128"/>
              </a:rPr>
              <a:t>Write More</a:t>
            </a:r>
            <a:endParaRPr lang="ja-JP" altLang="en-US" sz="4000" b="1" dirty="0">
              <a:solidFill>
                <a:srgbClr val="0070C0"/>
              </a:solidFill>
              <a:latin typeface="+mj-lt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1041304" y="1277353"/>
            <a:ext cx="5054696" cy="3700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ja-JP" sz="2800" dirty="0">
                <a:solidFill>
                  <a:schemeClr val="bg1"/>
                </a:solidFill>
              </a:rPr>
              <a:t>Example 1: Blog written by Yan</a:t>
            </a:r>
            <a:endParaRPr lang="ja-JP" altLang="ja-JP" sz="2400" dirty="0">
              <a:solidFill>
                <a:schemeClr val="bg1"/>
              </a:solidFill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1039958" y="1766926"/>
            <a:ext cx="10104560" cy="830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ja-JP" dirty="0">
                <a:solidFill>
                  <a:srgbClr val="0070C0"/>
                </a:solidFill>
              </a:rPr>
              <a:t>Yan’s comment: </a:t>
            </a:r>
            <a:r>
              <a:rPr lang="en-US" altLang="ja-JP" b="1" dirty="0"/>
              <a:t>I think delivery drones are very helpful for our city.</a:t>
            </a:r>
            <a:endParaRPr lang="ja-JP" altLang="ja-JP" sz="2800" dirty="0"/>
          </a:p>
        </p:txBody>
      </p:sp>
      <p:sp>
        <p:nvSpPr>
          <p:cNvPr id="2" name="角丸四角形 1"/>
          <p:cNvSpPr/>
          <p:nvPr/>
        </p:nvSpPr>
        <p:spPr>
          <a:xfrm>
            <a:off x="839416" y="2708920"/>
            <a:ext cx="10441160" cy="3952822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altLang="ja-JP" sz="4000" dirty="0" smtClean="0"/>
              <a:t>   I </a:t>
            </a:r>
            <a:r>
              <a:rPr lang="en-US" altLang="ja-JP" sz="4000" dirty="0"/>
              <a:t>visited the Smart City Exhibition and got interested in the delivery drone booth. </a:t>
            </a:r>
          </a:p>
          <a:p>
            <a:pPr algn="just"/>
            <a:endParaRPr lang="en-US" altLang="ja-JP" sz="4000" dirty="0"/>
          </a:p>
          <a:p>
            <a:pPr algn="just"/>
            <a:endParaRPr lang="en-US" altLang="ja-JP" sz="4000" u="sng" dirty="0"/>
          </a:p>
          <a:p>
            <a:pPr algn="just"/>
            <a:r>
              <a:rPr lang="en-US" altLang="ja-JP" sz="4000" b="1" dirty="0"/>
              <a:t>I think delivery drones are very helpful for our city. </a:t>
            </a:r>
            <a:endParaRPr lang="ja-JP" altLang="ja-JP" sz="4000" b="1" u="sng" dirty="0"/>
          </a:p>
        </p:txBody>
      </p:sp>
      <p:sp>
        <p:nvSpPr>
          <p:cNvPr id="4" name="正方形/長方形 3"/>
          <p:cNvSpPr/>
          <p:nvPr/>
        </p:nvSpPr>
        <p:spPr>
          <a:xfrm>
            <a:off x="1055440" y="4077072"/>
            <a:ext cx="9865096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4000" dirty="0">
                <a:solidFill>
                  <a:srgbClr val="FF6600"/>
                </a:solidFill>
              </a:rPr>
              <a:t>Drones can fly and deliver items quickly to people in remote areas.</a:t>
            </a:r>
            <a:endParaRPr lang="ja-JP" altLang="en-US" sz="4000" dirty="0">
              <a:solidFill>
                <a:srgbClr val="FF66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135560" y="6021288"/>
            <a:ext cx="727280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000" dirty="0">
                <a:solidFill>
                  <a:srgbClr val="FF6600"/>
                </a:solidFill>
              </a:rPr>
              <a:t>I hope this service will start soon.</a:t>
            </a: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 bwMode="auto">
          <a:xfrm>
            <a:off x="11160000" y="137383"/>
            <a:ext cx="804466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en-US" altLang="ja-JP" sz="1600" b="1" dirty="0">
                <a:solidFill>
                  <a:srgbClr val="0070C0"/>
                </a:solidFill>
                <a:ea typeface="Arial Unicode MS" pitchFamily="50" charset="-128"/>
                <a:cs typeface="Arial Unicode MS" pitchFamily="50" charset="-128"/>
              </a:rPr>
              <a:t>Unit 1</a:t>
            </a:r>
            <a:endParaRPr lang="en-US" altLang="ja-JP" sz="2000" b="1" dirty="0">
              <a:solidFill>
                <a:srgbClr val="0070C0"/>
              </a:solidFill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127448" y="4653136"/>
            <a:ext cx="979308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127448" y="5301208"/>
            <a:ext cx="979308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2171964" y="6525344"/>
            <a:ext cx="720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95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055440" y="137383"/>
            <a:ext cx="3529012" cy="576262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ja-JP" sz="4000" b="1" dirty="0">
                <a:solidFill>
                  <a:srgbClr val="0070C0"/>
                </a:solidFill>
                <a:latin typeface="+mj-lt"/>
                <a:ea typeface="Arial Unicode MS" panose="020B0604020202020204" pitchFamily="50" charset="-128"/>
                <a:cs typeface="Arial Unicode MS" panose="020B0604020202020204" pitchFamily="50" charset="-128"/>
              </a:rPr>
              <a:t>Write More</a:t>
            </a:r>
            <a:endParaRPr lang="ja-JP" altLang="en-US" sz="4000" b="1" dirty="0">
              <a:solidFill>
                <a:srgbClr val="0070C0"/>
              </a:solidFill>
              <a:latin typeface="+mj-lt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1055440" y="843328"/>
            <a:ext cx="5040560" cy="34898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ja-JP" sz="2800" dirty="0">
                <a:solidFill>
                  <a:schemeClr val="bg1"/>
                </a:solidFill>
              </a:rPr>
              <a:t>Example 2: Blog written by Scott</a:t>
            </a:r>
            <a:endParaRPr lang="ja-JP" altLang="ja-JP" sz="2400" dirty="0">
              <a:solidFill>
                <a:schemeClr val="bg1"/>
              </a:solidFill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1055440" y="1225145"/>
            <a:ext cx="10500052" cy="1084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ja-JP" dirty="0">
                <a:solidFill>
                  <a:srgbClr val="0070C0"/>
                </a:solidFill>
              </a:rPr>
              <a:t>Scott’s comment: </a:t>
            </a:r>
            <a:r>
              <a:rPr lang="en-US" altLang="ja-JP" b="1" dirty="0"/>
              <a:t>It was impressive that self-driving cars are useful for reducing traffic jams.</a:t>
            </a:r>
            <a:endParaRPr lang="ja-JP" altLang="ja-JP" sz="2800" dirty="0"/>
          </a:p>
        </p:txBody>
      </p:sp>
      <p:sp>
        <p:nvSpPr>
          <p:cNvPr id="2" name="角丸四角形 1"/>
          <p:cNvSpPr/>
          <p:nvPr/>
        </p:nvSpPr>
        <p:spPr>
          <a:xfrm>
            <a:off x="1055440" y="2309261"/>
            <a:ext cx="10657184" cy="4392488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altLang="ja-JP" sz="4000" dirty="0" smtClean="0"/>
              <a:t>   I </a:t>
            </a:r>
            <a:r>
              <a:rPr lang="en-US" altLang="ja-JP" sz="4000" dirty="0"/>
              <a:t>visited the Smart City Exhibition and really enjoyed the self-driving car </a:t>
            </a:r>
            <a:r>
              <a:rPr lang="en-US" altLang="ja-JP" sz="4000" dirty="0" smtClean="0"/>
              <a:t>booth.  </a:t>
            </a:r>
            <a:r>
              <a:rPr lang="en-US" altLang="ja-JP" sz="4000" b="1" dirty="0" smtClean="0"/>
              <a:t>It </a:t>
            </a:r>
            <a:r>
              <a:rPr lang="en-US" altLang="ja-JP" sz="4000" b="1" dirty="0"/>
              <a:t>was impressive that self-driving cars are useful for reducing traffic jams.</a:t>
            </a:r>
            <a:endParaRPr lang="ja-JP" altLang="ja-JP" sz="40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1271464" y="4941168"/>
            <a:ext cx="10068003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ja-JP" sz="4000" dirty="0">
                <a:solidFill>
                  <a:srgbClr val="FF6600"/>
                </a:solidFill>
              </a:rPr>
              <a:t>When traffic jams are reduced, we can reduce CO</a:t>
            </a:r>
            <a:r>
              <a:rPr lang="en-US" altLang="ja-JP" sz="4000" baseline="-25000" dirty="0">
                <a:solidFill>
                  <a:srgbClr val="FF6600"/>
                </a:solidFill>
              </a:rPr>
              <a:t>2</a:t>
            </a:r>
            <a:r>
              <a:rPr lang="en-US" altLang="ja-JP" sz="4000" dirty="0">
                <a:solidFill>
                  <a:srgbClr val="FF6600"/>
                </a:solidFill>
              </a:rPr>
              <a:t>.</a:t>
            </a:r>
            <a:endParaRPr lang="ja-JP" altLang="en-US" sz="4000" dirty="0">
              <a:solidFill>
                <a:srgbClr val="FF6600"/>
              </a:solidFill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11160000" y="137383"/>
            <a:ext cx="804466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en-US" altLang="ja-JP" sz="1600" b="1" dirty="0">
                <a:solidFill>
                  <a:srgbClr val="0070C0"/>
                </a:solidFill>
                <a:ea typeface="Arial Unicode MS" pitchFamily="50" charset="-128"/>
                <a:cs typeface="Arial Unicode MS" pitchFamily="50" charset="-128"/>
              </a:rPr>
              <a:t>Unit 1</a:t>
            </a:r>
            <a:endParaRPr lang="en-US" altLang="ja-JP" sz="2000" b="1" dirty="0">
              <a:solidFill>
                <a:srgbClr val="0070C0"/>
              </a:solidFill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415480" y="5517232"/>
            <a:ext cx="979308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415480" y="6165304"/>
            <a:ext cx="979308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76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00864" y="541023"/>
            <a:ext cx="1260016" cy="432593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1260475" indent="-1260475" eaLnBrk="1" hangingPunct="1">
              <a:buNone/>
            </a:pPr>
            <a:r>
              <a:rPr lang="en-US" altLang="ja-JP" sz="2800" b="1" dirty="0">
                <a:solidFill>
                  <a:srgbClr val="0070C0"/>
                </a:solidFill>
                <a:latin typeface="+mj-lt"/>
                <a:ea typeface="+mj-ea"/>
                <a:cs typeface="Segoe UI" pitchFamily="34" charset="0"/>
              </a:rPr>
              <a:t>Task 1</a:t>
            </a:r>
            <a:endParaRPr lang="ja-JP" altLang="en-US" sz="2800" dirty="0">
              <a:solidFill>
                <a:srgbClr val="0070C0"/>
              </a:solidFill>
              <a:latin typeface="+mj-ea"/>
              <a:ea typeface="+mj-ea"/>
              <a:cs typeface="Segoe UI" pitchFamily="34" charset="0"/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916252" y="1310"/>
            <a:ext cx="3529012" cy="576262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ja-JP" sz="4000" b="1" dirty="0">
                <a:solidFill>
                  <a:srgbClr val="0070C0"/>
                </a:solidFill>
                <a:latin typeface="+mj-lt"/>
                <a:ea typeface="Arial Unicode MS" panose="020B0604020202020204" pitchFamily="50" charset="-128"/>
                <a:cs typeface="Arial Unicode MS" panose="020B0604020202020204" pitchFamily="50" charset="-128"/>
              </a:rPr>
              <a:t>Write More+</a:t>
            </a:r>
            <a:endParaRPr lang="ja-JP" altLang="en-US" sz="4000" b="1" dirty="0">
              <a:solidFill>
                <a:srgbClr val="0070C0"/>
              </a:solidFill>
              <a:latin typeface="+mj-lt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1065074" y="1340768"/>
            <a:ext cx="3086710" cy="55998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ja-JP" sz="2800" dirty="0">
                <a:solidFill>
                  <a:schemeClr val="bg1"/>
                </a:solidFill>
              </a:rPr>
              <a:t>Blog written by Yan:</a:t>
            </a:r>
            <a:endParaRPr lang="ja-JP" altLang="ja-JP" sz="2400" dirty="0">
              <a:solidFill>
                <a:schemeClr val="bg1"/>
              </a:solidFill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000864" y="1968439"/>
            <a:ext cx="10351720" cy="3916778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altLang="ja-JP" sz="4000" dirty="0" smtClean="0"/>
              <a:t>   I </a:t>
            </a:r>
            <a:r>
              <a:rPr lang="en-US" altLang="ja-JP" sz="4000" dirty="0"/>
              <a:t>visited the Smart City Exhibition and got interested in the delivery drone booth.  (A)</a:t>
            </a:r>
            <a:r>
              <a:rPr lang="en-US" altLang="ja-JP" sz="4000" u="sng" dirty="0"/>
              <a:t>Drones can fly and deliver items quickly </a:t>
            </a:r>
            <a:r>
              <a:rPr lang="en-US" altLang="ja-JP" sz="4000" u="sng" dirty="0" smtClean="0"/>
              <a:t>in remote areas. </a:t>
            </a:r>
            <a:r>
              <a:rPr lang="en-US" altLang="ja-JP" sz="4000" u="sng" dirty="0"/>
              <a:t>I think delivery drones are very helpful for our city.</a:t>
            </a:r>
            <a:r>
              <a:rPr lang="en-US" altLang="ja-JP" sz="4000" dirty="0"/>
              <a:t>  (B) </a:t>
            </a:r>
            <a:r>
              <a:rPr lang="en-US" altLang="ja-JP" sz="4000" u="sng" dirty="0"/>
              <a:t>I hope this service will start soon.</a:t>
            </a:r>
            <a:endParaRPr lang="ja-JP" altLang="ja-JP" sz="4000" u="sng" dirty="0"/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 bwMode="auto">
          <a:xfrm>
            <a:off x="3071416" y="5885217"/>
            <a:ext cx="8281168" cy="817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ja-JP" sz="2400" dirty="0"/>
              <a:t>(A)</a:t>
            </a:r>
            <a:r>
              <a:rPr lang="ja-JP" altLang="en-US" sz="2400" dirty="0"/>
              <a:t>ドローンの利点を簡潔に説明している</a:t>
            </a:r>
            <a:r>
              <a:rPr lang="ja-JP" altLang="ja-JP" sz="2400" dirty="0"/>
              <a:t>。　</a:t>
            </a:r>
            <a:endParaRPr lang="en-US" altLang="ja-JP" sz="2400" dirty="0"/>
          </a:p>
          <a:p>
            <a:pPr marL="0" indent="0" algn="r">
              <a:buNone/>
            </a:pPr>
            <a:r>
              <a:rPr lang="en-US" altLang="ja-JP" sz="2400" dirty="0"/>
              <a:t>(B)</a:t>
            </a:r>
            <a:r>
              <a:rPr lang="ja-JP" altLang="en-US" sz="2400" dirty="0"/>
              <a:t>サービス開始への希望を簡潔に述べている</a:t>
            </a:r>
            <a:r>
              <a:rPr lang="ja-JP" altLang="ja-JP" sz="2400" dirty="0"/>
              <a:t>。</a:t>
            </a:r>
            <a:endParaRPr lang="ja-JP" altLang="ja-JP" sz="1600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11160000" y="137383"/>
            <a:ext cx="804466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en-US" altLang="ja-JP" sz="1600" b="1" dirty="0">
                <a:solidFill>
                  <a:srgbClr val="0070C0"/>
                </a:solidFill>
                <a:ea typeface="Arial Unicode MS" pitchFamily="50" charset="-128"/>
                <a:cs typeface="Arial Unicode MS" pitchFamily="50" charset="-128"/>
              </a:rPr>
              <a:t>Unit 1</a:t>
            </a:r>
            <a:endParaRPr lang="en-US" altLang="ja-JP" sz="2000" b="1" dirty="0">
              <a:solidFill>
                <a:srgbClr val="0070C0"/>
              </a:solidFill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40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ctr" eaLnBrk="1" hangingPunct="1">
          <a:spcBef>
            <a:spcPts val="0"/>
          </a:spcBef>
          <a:buNone/>
          <a:defRPr sz="4000" dirty="0" smtClean="0">
            <a:solidFill>
              <a:srgbClr val="FF0000"/>
            </a:solidFill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2805</TotalTime>
  <Words>720</Words>
  <PresentationFormat>ワイド画面</PresentationFormat>
  <Paragraphs>85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Arial Unicode MS</vt:lpstr>
      <vt:lpstr>ＭＳ Ｐゴシック</vt:lpstr>
      <vt:lpstr>ＭＳ 明朝</vt:lpstr>
      <vt:lpstr>Arial</vt:lpstr>
      <vt:lpstr>Calibri</vt:lpstr>
      <vt:lpstr>Segoe UI</vt:lpstr>
      <vt:lpstr>Times New Roman</vt:lpstr>
      <vt:lpstr>Office テーマ</vt:lpstr>
      <vt:lpstr>Unit 1 Smart home, smart city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2015-12-06T06:14:33Z</dcterms:created>
  <dcterms:modified xsi:type="dcterms:W3CDTF">2022-02-02T00:48:29Z</dcterms:modified>
</cp:coreProperties>
</file>