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</p:sldIdLst>
  <p:sldSz cx="12192000" cy="6858000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6" userDrawn="1">
          <p15:clr>
            <a:srgbClr val="A4A3A4"/>
          </p15:clr>
        </p15:guide>
        <p15:guide id="2" pos="877" userDrawn="1">
          <p15:clr>
            <a:srgbClr val="A4A3A4"/>
          </p15:clr>
        </p15:guide>
        <p15:guide id="3" pos="5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e Natsumi" initials="AN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A74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8614" autoAdjust="0"/>
  </p:normalViewPr>
  <p:slideViewPr>
    <p:cSldViewPr>
      <p:cViewPr varScale="1">
        <p:scale>
          <a:sx n="87" d="100"/>
          <a:sy n="87" d="100"/>
        </p:scale>
        <p:origin x="528" y="106"/>
      </p:cViewPr>
      <p:guideLst>
        <p:guide orient="horz" pos="2796"/>
        <p:guide pos="877"/>
        <p:guide pos="5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3784D-0636-4720-82F6-3A7D5F8CBC6F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F969-C8E8-4F6F-A9AF-F16038FC2D8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288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C680-0D93-4AB8-B919-577E49C3A0BE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42BBD-2061-429A-A5C6-B7D45E1B0DC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449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C5AFD-C058-4597-9551-8A4DA6E3CA04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29506-7D68-46CD-9893-B94E6A24E15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083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9FAA9-116F-4707-8533-1D665728C61A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574FC-4D2A-4499-AD78-3180125F40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823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9018-0FEF-4BBF-8697-3BF1DF13F20A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93362-C40E-4CB4-9CDE-9A0CDC0D7F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290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1E91A-C26E-4ED5-A568-4FE479431812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D760F-99B2-4463-A050-747AEB82ADB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CF14-48CE-4EFA-A3C5-871D6290E686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8497-8199-450A-8133-5BB4CAF492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763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BD8D-C540-4956-85C0-79D1F95DD229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EFC07-3AFB-4D05-ADC1-B18C997631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27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0759-4AB3-4537-B932-892547F92D29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6504A-90F4-4C6F-A725-AA196830F7C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993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1DBE0-F02E-4156-BDA2-0D89195DAE5A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F77AA-96F9-43D0-8B15-7529FB93A6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626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8BE0-AF28-4AA2-A977-CF8D8380B788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E629C-2FF0-46A7-BE40-9ADCC8DC147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695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F20D050-D92B-46BA-8D9A-60BB1340E9DE}" type="datetimeFigureOut">
              <a:rPr lang="ja-JP" altLang="en-US"/>
              <a:pPr>
                <a:defRPr/>
              </a:pPr>
              <a:t>2022/2/2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2966ADF-3046-455D-BCDD-D54EF6FFEC3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75520" y="1340769"/>
            <a:ext cx="9217024" cy="266456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7200" b="1" dirty="0">
                <a:solidFill>
                  <a:srgbClr val="0070C0"/>
                </a:solidFill>
              </a:rPr>
              <a:t>Unit 1</a:t>
            </a:r>
            <a:r>
              <a:rPr lang="en-US" altLang="ja-JP" sz="7200" b="1" dirty="0"/>
              <a:t/>
            </a:r>
            <a:br>
              <a:rPr lang="en-US" altLang="ja-JP" sz="7200" b="1" dirty="0"/>
            </a:br>
            <a:r>
              <a:rPr lang="en-US" altLang="ja-JP" sz="7200" b="1" dirty="0"/>
              <a:t>Smart home, smart city</a:t>
            </a:r>
            <a:endParaRPr lang="ja-JP" altLang="en-US" sz="7200" b="1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3791744" y="4797153"/>
            <a:ext cx="4968552" cy="10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4800" dirty="0"/>
              <a:t>Speak</a:t>
            </a:r>
            <a:r>
              <a:rPr lang="ja-JP" altLang="en-US" sz="4800" dirty="0"/>
              <a:t>①</a:t>
            </a:r>
            <a:endParaRPr lang="ja-JP" alt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6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83432" y="683536"/>
            <a:ext cx="2177791" cy="51677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Model Dialogue</a:t>
            </a:r>
            <a:endParaRPr lang="ja-JP" altLang="en-US" sz="24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983432" y="1371035"/>
            <a:ext cx="10585176" cy="445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 algn="just">
              <a:buNone/>
            </a:pPr>
            <a:r>
              <a:rPr lang="en-US" altLang="ja-JP" sz="2700" dirty="0">
                <a:solidFill>
                  <a:srgbClr val="0070C0"/>
                </a:solidFill>
              </a:rPr>
              <a:t>B: </a:t>
            </a:r>
            <a:r>
              <a:rPr lang="en-US" altLang="ja-JP" sz="2700" dirty="0"/>
              <a:t>Are you free on Saturday or Sunday?</a:t>
            </a:r>
            <a:endParaRPr lang="ja-JP" altLang="en-US" sz="2700" dirty="0"/>
          </a:p>
          <a:p>
            <a:pPr marL="355600" indent="-355600" algn="just">
              <a:buNone/>
            </a:pPr>
            <a:r>
              <a:rPr lang="en-US" altLang="ja-JP" sz="2700" dirty="0">
                <a:solidFill>
                  <a:srgbClr val="FF0000"/>
                </a:solidFill>
              </a:rPr>
              <a:t>A: </a:t>
            </a:r>
            <a:r>
              <a:rPr lang="en-US" altLang="ja-JP" sz="2700" dirty="0"/>
              <a:t>I’m free on Saturday.  I’m going to play badminton on Sunday, but I can change my schedule.  How about you?</a:t>
            </a:r>
            <a:endParaRPr lang="ja-JP" altLang="en-US" sz="2700" dirty="0"/>
          </a:p>
          <a:p>
            <a:pPr marL="355600" indent="-355600" algn="just">
              <a:buNone/>
            </a:pPr>
            <a:r>
              <a:rPr lang="en-US" altLang="ja-JP" sz="2700" dirty="0">
                <a:solidFill>
                  <a:srgbClr val="0070C0"/>
                </a:solidFill>
              </a:rPr>
              <a:t>B:</a:t>
            </a:r>
            <a:r>
              <a:rPr lang="en-US" altLang="ja-JP" sz="2700" dirty="0"/>
              <a:t> I’m free all day on Sunday, but I have a piano lesson every Saturday morning.  I was planning to go shopping in the afternoon, but I can go another time.</a:t>
            </a:r>
            <a:endParaRPr lang="ja-JP" altLang="en-US" sz="2700" dirty="0"/>
          </a:p>
          <a:p>
            <a:pPr marL="355600" indent="-355600" algn="just">
              <a:buNone/>
            </a:pPr>
            <a:r>
              <a:rPr lang="en-US" altLang="ja-JP" sz="2700" dirty="0">
                <a:solidFill>
                  <a:srgbClr val="FF0000"/>
                </a:solidFill>
              </a:rPr>
              <a:t>A: </a:t>
            </a:r>
            <a:r>
              <a:rPr lang="en-US" altLang="ja-JP" sz="2700" dirty="0"/>
              <a:t>OK.  Then, which event do you want to join?</a:t>
            </a:r>
            <a:endParaRPr lang="ja-JP" altLang="en-US" sz="2700" dirty="0"/>
          </a:p>
          <a:p>
            <a:pPr marL="355600" indent="-355600" algn="just">
              <a:buNone/>
            </a:pPr>
            <a:r>
              <a:rPr lang="en-US" altLang="ja-JP" sz="2700" dirty="0">
                <a:solidFill>
                  <a:srgbClr val="0070C0"/>
                </a:solidFill>
              </a:rPr>
              <a:t>B:</a:t>
            </a:r>
            <a:r>
              <a:rPr lang="en-US" altLang="ja-JP" sz="2700" dirty="0"/>
              <a:t> Well, I want to see pet robots, so how about going to the workshop on Saturday?  It starts at 2 p.m.  I will reschedule.</a:t>
            </a:r>
            <a:endParaRPr lang="ja-JP" altLang="en-US" sz="2700" dirty="0"/>
          </a:p>
          <a:p>
            <a:pPr marL="355600" indent="-355600" algn="just">
              <a:buNone/>
            </a:pPr>
            <a:r>
              <a:rPr lang="en-US" altLang="ja-JP" sz="2700" dirty="0">
                <a:solidFill>
                  <a:srgbClr val="FF0000"/>
                </a:solidFill>
              </a:rPr>
              <a:t>A: </a:t>
            </a:r>
            <a:r>
              <a:rPr lang="en-US" altLang="ja-JP" sz="2700" dirty="0"/>
              <a:t>Really?  I’m also interested in pet robots.  Thank you for changing your schedule.</a:t>
            </a:r>
            <a:endParaRPr lang="ja-JP" altLang="ja-JP" sz="2700" dirty="0">
              <a:solidFill>
                <a:srgbClr val="7030A0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U1-6MD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61" y="825945"/>
            <a:ext cx="334392" cy="3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1424" y="814935"/>
            <a:ext cx="2177791" cy="51677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Model Dialogue</a:t>
            </a:r>
            <a:endParaRPr lang="ja-JP" altLang="en-US" sz="24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911424" y="1343800"/>
            <a:ext cx="10729192" cy="523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algn="just">
              <a:buNone/>
            </a:pPr>
            <a:r>
              <a:rPr lang="en-US" altLang="ja-JP" sz="4000" dirty="0">
                <a:solidFill>
                  <a:srgbClr val="0070C0"/>
                </a:solidFill>
              </a:rPr>
              <a:t>B:  </a:t>
            </a:r>
            <a:r>
              <a:rPr lang="en-US" altLang="ja-JP" sz="4000" dirty="0"/>
              <a:t>Are you free on Saturday or Sunday?</a:t>
            </a:r>
            <a:r>
              <a:rPr lang="ja-JP" altLang="en-US" sz="4000" dirty="0"/>
              <a:t>    　　    </a:t>
            </a:r>
            <a:r>
              <a:rPr lang="ja-JP" altLang="en-US" dirty="0">
                <a:solidFill>
                  <a:srgbClr val="7030A0"/>
                </a:solidFill>
              </a:rPr>
              <a:t>質問</a:t>
            </a:r>
            <a:endParaRPr lang="ja-JP" altLang="ja-JP" dirty="0">
              <a:solidFill>
                <a:srgbClr val="7030A0"/>
              </a:solidFill>
            </a:endParaRPr>
          </a:p>
          <a:p>
            <a:pPr marL="623888" indent="-623888">
              <a:buNone/>
              <a:tabLst>
                <a:tab pos="360363" algn="l"/>
                <a:tab pos="720725" algn="l"/>
              </a:tabLst>
            </a:pPr>
            <a:r>
              <a:rPr lang="en-US" altLang="ja-JP" sz="4000" dirty="0">
                <a:solidFill>
                  <a:srgbClr val="FF0000"/>
                </a:solidFill>
              </a:rPr>
              <a:t>A:  </a:t>
            </a:r>
            <a:r>
              <a:rPr lang="en-US" altLang="ja-JP" sz="4000" dirty="0"/>
              <a:t>I’m free on Saturday.  I’m going to play </a:t>
            </a:r>
            <a:r>
              <a:rPr lang="ja-JP" altLang="en-US" sz="4000" dirty="0"/>
              <a:t>　　　 </a:t>
            </a:r>
            <a:r>
              <a:rPr lang="en-US" altLang="ja-JP" sz="4000" dirty="0"/>
              <a:t>badminton on Sunday, but I can change my schedule.  How about you?           </a:t>
            </a:r>
            <a:r>
              <a:rPr lang="ja-JP" altLang="en-US" dirty="0">
                <a:solidFill>
                  <a:srgbClr val="7030A0"/>
                </a:solidFill>
              </a:rPr>
              <a:t>応答</a:t>
            </a:r>
            <a:r>
              <a:rPr lang="en-US" altLang="ja-JP" dirty="0">
                <a:solidFill>
                  <a:srgbClr val="7030A0"/>
                </a:solidFill>
              </a:rPr>
              <a:t>→</a:t>
            </a:r>
            <a:r>
              <a:rPr lang="ja-JP" altLang="en-US" dirty="0">
                <a:solidFill>
                  <a:srgbClr val="7030A0"/>
                </a:solidFill>
              </a:rPr>
              <a:t>説明</a:t>
            </a:r>
            <a:r>
              <a:rPr lang="en-US" altLang="ja-JP" dirty="0">
                <a:solidFill>
                  <a:srgbClr val="7030A0"/>
                </a:solidFill>
              </a:rPr>
              <a:t>→</a:t>
            </a:r>
            <a:r>
              <a:rPr lang="ja-JP" altLang="en-US" dirty="0">
                <a:solidFill>
                  <a:srgbClr val="7030A0"/>
                </a:solidFill>
              </a:rPr>
              <a:t>質問</a:t>
            </a:r>
            <a:endParaRPr lang="en-US" altLang="ja-JP" dirty="0">
              <a:solidFill>
                <a:srgbClr val="7030A0"/>
              </a:solidFill>
            </a:endParaRPr>
          </a:p>
          <a:p>
            <a:pPr marL="623888" indent="-623888" algn="just">
              <a:buNone/>
              <a:tabLst>
                <a:tab pos="10668000" algn="r"/>
              </a:tabLst>
            </a:pPr>
            <a:r>
              <a:rPr lang="en-US" altLang="ja-JP" sz="4000" dirty="0">
                <a:solidFill>
                  <a:srgbClr val="0070C0"/>
                </a:solidFill>
              </a:rPr>
              <a:t>B: </a:t>
            </a:r>
            <a:r>
              <a:rPr lang="en-US" altLang="ja-JP" sz="4000" dirty="0"/>
              <a:t>I’m free all day on Sunday, but I have a piano lesson every Saturday morning.  I was planning to go shopping in the afternoon, but I can go another time.</a:t>
            </a:r>
            <a:r>
              <a:rPr lang="ja-JP" altLang="en-US" sz="4000" dirty="0"/>
              <a:t>　　            </a:t>
            </a:r>
            <a:r>
              <a:rPr lang="en-US" altLang="ja-JP" sz="4000" dirty="0"/>
              <a:t>          	 </a:t>
            </a:r>
            <a:r>
              <a:rPr lang="ja-JP" altLang="en-US" dirty="0">
                <a:solidFill>
                  <a:srgbClr val="7030A0"/>
                </a:solidFill>
              </a:rPr>
              <a:t>応答→説明</a:t>
            </a:r>
            <a:endParaRPr lang="ja-JP" altLang="ja-JP" dirty="0">
              <a:solidFill>
                <a:srgbClr val="7030A0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U01_MD1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883072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4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66130" y="790432"/>
            <a:ext cx="2177791" cy="51677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Model Dialogue</a:t>
            </a:r>
            <a:endParaRPr lang="ja-JP" altLang="en-US" sz="24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966130" y="1319297"/>
            <a:ext cx="10458462" cy="523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68000" algn="just">
              <a:buNone/>
            </a:pPr>
            <a:r>
              <a:rPr lang="en-US" altLang="ja-JP" sz="4000" dirty="0">
                <a:solidFill>
                  <a:srgbClr val="FF0000"/>
                </a:solidFill>
              </a:rPr>
              <a:t>A: </a:t>
            </a:r>
            <a:r>
              <a:rPr lang="en-US" altLang="ja-JP" sz="4000" dirty="0"/>
              <a:t>OK.  Then, which event do you want to join?</a:t>
            </a:r>
          </a:p>
          <a:p>
            <a:pPr marL="442913" indent="-468000" algn="r">
              <a:buNone/>
            </a:pPr>
            <a:r>
              <a:rPr lang="ja-JP" altLang="en-US" dirty="0">
                <a:solidFill>
                  <a:srgbClr val="7030A0"/>
                </a:solidFill>
              </a:rPr>
              <a:t>                                       理解</a:t>
            </a:r>
            <a:r>
              <a:rPr lang="en-US" altLang="ja-JP" dirty="0">
                <a:solidFill>
                  <a:srgbClr val="7030A0"/>
                </a:solidFill>
              </a:rPr>
              <a:t>→</a:t>
            </a:r>
            <a:r>
              <a:rPr lang="ja-JP" altLang="en-US" dirty="0">
                <a:solidFill>
                  <a:srgbClr val="7030A0"/>
                </a:solidFill>
              </a:rPr>
              <a:t>次の質問</a:t>
            </a:r>
            <a:endParaRPr lang="en-US" altLang="ja-JP" dirty="0">
              <a:solidFill>
                <a:srgbClr val="7030A0"/>
              </a:solidFill>
            </a:endParaRPr>
          </a:p>
          <a:p>
            <a:pPr marL="563563" indent="-587375">
              <a:buNone/>
              <a:tabLst>
                <a:tab pos="10401300" algn="r"/>
              </a:tabLst>
            </a:pPr>
            <a:r>
              <a:rPr lang="en-US" altLang="ja-JP" sz="4000" dirty="0">
                <a:solidFill>
                  <a:srgbClr val="0070C0"/>
                </a:solidFill>
              </a:rPr>
              <a:t>B: </a:t>
            </a:r>
            <a:r>
              <a:rPr lang="en-US" altLang="ja-JP" sz="4000" dirty="0"/>
              <a:t>Well, I want to see pet robots, so how about </a:t>
            </a:r>
            <a:r>
              <a:rPr lang="ja-JP" altLang="en-US" sz="4000" dirty="0"/>
              <a:t>　　　　　　　　　　</a:t>
            </a:r>
            <a:r>
              <a:rPr lang="en-US" altLang="ja-JP" sz="4000" dirty="0"/>
              <a:t>going to the workshop on Saturday?  It starts at 2 p.m.  I will reschedule.</a:t>
            </a:r>
            <a:r>
              <a:rPr lang="ja-JP" altLang="en-US" sz="4000" dirty="0"/>
              <a:t>　　     </a:t>
            </a:r>
            <a:r>
              <a:rPr lang="en-US" altLang="ja-JP" sz="4000" dirty="0"/>
              <a:t>	</a:t>
            </a:r>
            <a:r>
              <a:rPr lang="ja-JP" altLang="en-US" dirty="0">
                <a:solidFill>
                  <a:srgbClr val="7030A0"/>
                </a:solidFill>
              </a:rPr>
              <a:t>応答</a:t>
            </a:r>
            <a:r>
              <a:rPr lang="en-US" altLang="ja-JP" dirty="0">
                <a:solidFill>
                  <a:srgbClr val="7030A0"/>
                </a:solidFill>
              </a:rPr>
              <a:t>→</a:t>
            </a:r>
            <a:r>
              <a:rPr lang="ja-JP" altLang="en-US" dirty="0">
                <a:solidFill>
                  <a:srgbClr val="7030A0"/>
                </a:solidFill>
              </a:rPr>
              <a:t>提案</a:t>
            </a:r>
            <a:endParaRPr lang="en-US" altLang="ja-JP" dirty="0">
              <a:solidFill>
                <a:srgbClr val="7030A0"/>
              </a:solidFill>
            </a:endParaRPr>
          </a:p>
          <a:p>
            <a:pPr marL="563563" indent="-587375" algn="just">
              <a:buNone/>
              <a:tabLst>
                <a:tab pos="10401300" algn="r"/>
              </a:tabLst>
            </a:pPr>
            <a:r>
              <a:rPr lang="en-US" altLang="ja-JP" sz="4000" dirty="0">
                <a:solidFill>
                  <a:srgbClr val="FF0000"/>
                </a:solidFill>
              </a:rPr>
              <a:t>A: </a:t>
            </a:r>
            <a:r>
              <a:rPr lang="en-US" altLang="ja-JP" sz="4000" dirty="0"/>
              <a:t>Really?  I’m also interested in pet robots.  Thank </a:t>
            </a:r>
            <a:r>
              <a:rPr lang="ja-JP" altLang="en-US" sz="4000" dirty="0"/>
              <a:t>　</a:t>
            </a:r>
            <a:r>
              <a:rPr lang="en-US" altLang="ja-JP" sz="4000" dirty="0"/>
              <a:t>you for changing your schedule.</a:t>
            </a:r>
          </a:p>
          <a:p>
            <a:pPr marL="442913" indent="-468000" algn="just">
              <a:buNone/>
              <a:tabLst>
                <a:tab pos="10312400" algn="r"/>
              </a:tabLst>
            </a:pPr>
            <a:r>
              <a:rPr lang="ja-JP" altLang="en-US" sz="4000" dirty="0"/>
              <a:t>　　　　　                      </a:t>
            </a:r>
            <a:r>
              <a:rPr lang="en-US" altLang="ja-JP" sz="4000" dirty="0"/>
              <a:t>	</a:t>
            </a:r>
            <a:r>
              <a:rPr lang="ja-JP" altLang="en-US" dirty="0">
                <a:solidFill>
                  <a:srgbClr val="7030A0"/>
                </a:solidFill>
              </a:rPr>
              <a:t>反応</a:t>
            </a:r>
            <a:r>
              <a:rPr lang="en-US" altLang="ja-JP" dirty="0">
                <a:solidFill>
                  <a:srgbClr val="7030A0"/>
                </a:solidFill>
              </a:rPr>
              <a:t>→</a:t>
            </a:r>
            <a:r>
              <a:rPr lang="ja-JP" altLang="en-US" dirty="0">
                <a:solidFill>
                  <a:srgbClr val="7030A0"/>
                </a:solidFill>
              </a:rPr>
              <a:t>共感</a:t>
            </a:r>
            <a:r>
              <a:rPr lang="en-US" altLang="ja-JP" dirty="0">
                <a:solidFill>
                  <a:srgbClr val="7030A0"/>
                </a:solidFill>
              </a:rPr>
              <a:t>→</a:t>
            </a:r>
            <a:r>
              <a:rPr lang="ja-JP" altLang="en-US" dirty="0">
                <a:solidFill>
                  <a:srgbClr val="7030A0"/>
                </a:solidFill>
              </a:rPr>
              <a:t>感謝</a:t>
            </a:r>
            <a:endParaRPr lang="ja-JP" altLang="ja-JP" dirty="0">
              <a:solidFill>
                <a:srgbClr val="7030A0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U01_MD1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908720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74566" y="2192147"/>
            <a:ext cx="6979960" cy="732797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ja-JP" altLang="en-US" sz="36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①安心させる感じで</a:t>
            </a:r>
            <a:endParaRPr lang="ja-JP" altLang="en-US" sz="36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1039935" y="3284983"/>
            <a:ext cx="10168633" cy="341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113" indent="-900113" algn="just">
              <a:buNone/>
            </a:pPr>
            <a:r>
              <a:rPr lang="en-US" altLang="ja-JP" sz="4000" dirty="0">
                <a:solidFill>
                  <a:srgbClr val="0070C0"/>
                </a:solidFill>
              </a:rPr>
              <a:t>B:</a:t>
            </a:r>
            <a:r>
              <a:rPr lang="en-US" altLang="ja-JP" sz="4000" dirty="0"/>
              <a:t> (a) It’s no problem at all.</a:t>
            </a:r>
            <a:endParaRPr lang="ja-JP" altLang="ja-JP" sz="4000" dirty="0"/>
          </a:p>
          <a:p>
            <a:pPr marL="900113" indent="-900113" algn="just">
              <a:buNone/>
              <a:tabLst>
                <a:tab pos="442913" algn="l"/>
              </a:tabLst>
            </a:pPr>
            <a:r>
              <a:rPr lang="en-US" altLang="ja-JP" sz="4000" dirty="0"/>
              <a:t>     (b) I’m sorry you have to reschedule.</a:t>
            </a:r>
            <a:endParaRPr lang="ja-JP" altLang="ja-JP" sz="4000" dirty="0"/>
          </a:p>
          <a:p>
            <a:pPr marL="0" indent="0" algn="just">
              <a:buNone/>
            </a:pPr>
            <a:r>
              <a:rPr lang="en-US" altLang="ja-JP" sz="4000" dirty="0">
                <a:solidFill>
                  <a:srgbClr val="FF0000"/>
                </a:solidFill>
              </a:rPr>
              <a:t>A: </a:t>
            </a:r>
            <a:r>
              <a:rPr lang="en-US" altLang="ja-JP" sz="4000" dirty="0"/>
              <a:t>I’m relieved to hear that.</a:t>
            </a:r>
            <a:r>
              <a:rPr lang="ja-JP" altLang="ja-JP" sz="3600" dirty="0"/>
              <a:t>　</a:t>
            </a:r>
            <a:endParaRPr lang="en-US" altLang="ja-JP" sz="3600" dirty="0"/>
          </a:p>
          <a:p>
            <a:pPr marL="0" indent="0" algn="r">
              <a:buNone/>
            </a:pPr>
            <a:r>
              <a:rPr lang="ja-JP" altLang="en-US" dirty="0">
                <a:solidFill>
                  <a:srgbClr val="7030A0"/>
                </a:solidFill>
              </a:rPr>
              <a:t>安心する</a:t>
            </a:r>
            <a:endParaRPr lang="ja-JP" altLang="ja-JP" dirty="0">
              <a:solidFill>
                <a:srgbClr val="7030A0"/>
              </a:solidFill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983432" y="864140"/>
            <a:ext cx="10369152" cy="103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Speak More</a:t>
            </a:r>
          </a:p>
          <a:p>
            <a:pPr marL="0" indent="0">
              <a:buNone/>
            </a:pPr>
            <a:r>
              <a:rPr lang="en-US" altLang="ja-JP" sz="2800" dirty="0"/>
              <a:t>Continue the dialogue in two different ways (</a:t>
            </a:r>
            <a:r>
              <a:rPr lang="ja-JP" altLang="ja-JP" sz="2800" dirty="0"/>
              <a:t>①</a:t>
            </a:r>
            <a:r>
              <a:rPr lang="en-US" altLang="ja-JP" sz="2800" dirty="0"/>
              <a:t> and </a:t>
            </a:r>
            <a:r>
              <a:rPr lang="ja-JP" altLang="ja-JP" sz="2800" dirty="0"/>
              <a:t>②</a:t>
            </a:r>
            <a:r>
              <a:rPr lang="en-US" altLang="ja-JP" sz="2800" dirty="0"/>
              <a:t>).  For each way, choose either (a) or (b).</a:t>
            </a:r>
            <a:endParaRPr lang="ja-JP" altLang="ja-JP" sz="28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9642214" y="2471280"/>
            <a:ext cx="1566354" cy="6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475" indent="-1260475" eaLnBrk="1" hangingPunct="1">
              <a:buNone/>
            </a:pPr>
            <a:r>
              <a:rPr lang="ja-JP" altLang="en-US" dirty="0">
                <a:solidFill>
                  <a:srgbClr val="7030A0"/>
                </a:solidFill>
                <a:latin typeface="+mj-lt"/>
                <a:ea typeface="+mj-ea"/>
                <a:cs typeface="Segoe UI" pitchFamily="34" charset="0"/>
              </a:rPr>
              <a:t>応答する</a:t>
            </a:r>
            <a:endParaRPr lang="en-US" altLang="ja-JP" dirty="0">
              <a:solidFill>
                <a:srgbClr val="7030A0"/>
              </a:solidFill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楕円 3"/>
          <p:cNvSpPr/>
          <p:nvPr/>
        </p:nvSpPr>
        <p:spPr>
          <a:xfrm>
            <a:off x="1487488" y="3284984"/>
            <a:ext cx="720080" cy="720080"/>
          </a:xfrm>
          <a:prstGeom prst="ellipse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S1_59_U01_SP1_SM1">
            <a:hlinkClick r:id="" action="ppaction://media"/>
            <a:extLst>
              <a:ext uri="{FF2B5EF4-FFF2-40B4-BE49-F238E27FC236}">
                <a16:creationId xmlns:a16="http://schemas.microsoft.com/office/drawing/2014/main" id="{2ABFBC77-16FB-4575-9CF0-52BABCB5AA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5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149" y="2421392"/>
            <a:ext cx="359536" cy="3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00412" y="1184035"/>
            <a:ext cx="6742779" cy="732797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ja-JP" altLang="en-US" sz="36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②次の話題に移る感じで</a:t>
            </a:r>
            <a:endParaRPr lang="ja-JP" altLang="en-US" sz="36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922329" y="2179141"/>
            <a:ext cx="10430255" cy="427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1088" indent="-1081088" algn="just">
              <a:buNone/>
            </a:pPr>
            <a:r>
              <a:rPr lang="en-US" altLang="ja-JP" sz="4000" dirty="0">
                <a:solidFill>
                  <a:srgbClr val="0070C0"/>
                </a:solidFill>
              </a:rPr>
              <a:t>B:</a:t>
            </a:r>
            <a:r>
              <a:rPr lang="en-US" altLang="ja-JP" sz="4000" dirty="0"/>
              <a:t> (a) How about deciding the meeting place?</a:t>
            </a:r>
            <a:endParaRPr lang="ja-JP" altLang="ja-JP" sz="4000" dirty="0"/>
          </a:p>
          <a:p>
            <a:pPr marL="1168400" indent="-1168400">
              <a:buNone/>
            </a:pPr>
            <a:r>
              <a:rPr lang="ja-JP" altLang="en-US" sz="4000" dirty="0"/>
              <a:t>    </a:t>
            </a:r>
            <a:r>
              <a:rPr lang="en-US" altLang="ja-JP" sz="4000" dirty="0"/>
              <a:t>(b) How long does it take to get to the exhibition?</a:t>
            </a:r>
          </a:p>
          <a:p>
            <a:pPr marL="539750" indent="-539750" algn="just">
              <a:buNone/>
              <a:tabLst>
                <a:tab pos="10140950" algn="r"/>
              </a:tabLst>
            </a:pPr>
            <a:r>
              <a:rPr lang="en-US" altLang="ja-JP" sz="4000" dirty="0">
                <a:solidFill>
                  <a:srgbClr val="FF0000"/>
                </a:solidFill>
              </a:rPr>
              <a:t>A: </a:t>
            </a:r>
            <a:r>
              <a:rPr lang="en-US" altLang="ja-JP" sz="4000" dirty="0"/>
              <a:t>Sure.</a:t>
            </a:r>
            <a:r>
              <a:rPr lang="ja-JP" altLang="ja-JP" dirty="0"/>
              <a:t>　</a:t>
            </a:r>
            <a:r>
              <a:rPr lang="en-US" altLang="ja-JP" dirty="0"/>
              <a:t>                                          	</a:t>
            </a:r>
            <a:r>
              <a:rPr lang="ja-JP" altLang="en-US" dirty="0">
                <a:solidFill>
                  <a:srgbClr val="7030A0"/>
                </a:solidFill>
              </a:rPr>
              <a:t>賛成する</a:t>
            </a:r>
            <a:endParaRPr lang="ja-JP" altLang="ja-JP" sz="2400" dirty="0">
              <a:solidFill>
                <a:srgbClr val="7030A0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9499377" y="1573175"/>
            <a:ext cx="1996899" cy="6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475" indent="-1260475" eaLnBrk="1" hangingPunct="1">
              <a:buNone/>
            </a:pPr>
            <a:r>
              <a:rPr lang="ja-JP" altLang="en-US" dirty="0">
                <a:solidFill>
                  <a:srgbClr val="7030A0"/>
                </a:solidFill>
                <a:latin typeface="+mj-lt"/>
                <a:ea typeface="+mj-ea"/>
                <a:cs typeface="Segoe UI" pitchFamily="34" charset="0"/>
              </a:rPr>
              <a:t>提案する</a:t>
            </a:r>
            <a:endParaRPr lang="en-US" altLang="ja-JP" dirty="0">
              <a:solidFill>
                <a:srgbClr val="7030A0"/>
              </a:solidFill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 bwMode="auto">
          <a:xfrm>
            <a:off x="1199456" y="1916832"/>
            <a:ext cx="10081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ja-JP" altLang="en-US" sz="7200" dirty="0">
                <a:solidFill>
                  <a:srgbClr val="FF6600"/>
                </a:solidFill>
              </a:rPr>
              <a:t>〇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" name="S1_60_U01_SP1_SM2">
            <a:hlinkClick r:id="" action="ppaction://media"/>
            <a:extLst>
              <a:ext uri="{FF2B5EF4-FFF2-40B4-BE49-F238E27FC236}">
                <a16:creationId xmlns:a16="http://schemas.microsoft.com/office/drawing/2014/main" id="{FA17C675-2D50-44E5-8148-404DA5C1A5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40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413" y="1360434"/>
            <a:ext cx="425243" cy="4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4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8886" y="663876"/>
            <a:ext cx="10977753" cy="1080667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800" b="1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Situation</a:t>
            </a:r>
            <a:r>
              <a:rPr lang="en-US" altLang="ja-JP" sz="2800" dirty="0">
                <a:latin typeface="+mj-ea"/>
                <a:ea typeface="+mj-ea"/>
                <a:cs typeface="Segoe UI" pitchFamily="34" charset="0"/>
              </a:rPr>
              <a:t>  </a:t>
            </a:r>
            <a:r>
              <a:rPr lang="ja-JP" altLang="en-US" sz="2800" dirty="0">
                <a:latin typeface="+mj-ea"/>
                <a:ea typeface="+mj-ea"/>
                <a:cs typeface="Segoe UI" pitchFamily="34" charset="0"/>
              </a:rPr>
              <a:t>スマートシティー展示会のお知らせを読みながらの会話</a:t>
            </a:r>
            <a:endParaRPr lang="en-US" altLang="ja-JP" sz="2800" dirty="0">
              <a:latin typeface="+mj-ea"/>
              <a:ea typeface="+mj-ea"/>
              <a:cs typeface="Segoe UI" pitchFamily="34" charset="0"/>
            </a:endParaRPr>
          </a:p>
          <a:p>
            <a:pPr marL="900113" indent="-900113" eaLnBrk="1" hangingPunct="1">
              <a:buNone/>
            </a:pPr>
            <a:r>
              <a:rPr lang="en-US" altLang="ja-JP" sz="2800" b="1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Task</a:t>
            </a:r>
            <a:r>
              <a:rPr lang="en-US" altLang="ja-JP" sz="2800" dirty="0">
                <a:solidFill>
                  <a:srgbClr val="0070C0"/>
                </a:solidFill>
                <a:latin typeface="+mj-ea"/>
                <a:ea typeface="+mj-ea"/>
                <a:cs typeface="Segoe UI" pitchFamily="34" charset="0"/>
              </a:rPr>
              <a:t> </a:t>
            </a:r>
            <a:r>
              <a:rPr lang="en-US" altLang="ja-JP" sz="2800" dirty="0">
                <a:latin typeface="+mj-ea"/>
                <a:ea typeface="+mj-ea"/>
                <a:cs typeface="Segoe UI" pitchFamily="34" charset="0"/>
              </a:rPr>
              <a:t> </a:t>
            </a:r>
            <a:r>
              <a:rPr lang="ja-JP" altLang="en-US" sz="2800" dirty="0">
                <a:latin typeface="+mj-ea"/>
                <a:ea typeface="+mj-ea"/>
                <a:cs typeface="Segoe UI" pitchFamily="34" charset="0"/>
              </a:rPr>
              <a:t>クラスメイトとスケジュールを相談し，参加するプログラムを決める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896190" y="87613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3077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3861048"/>
            <a:ext cx="4968552" cy="2810812"/>
          </a:xfrm>
          <a:prstGeom prst="rect">
            <a:avLst/>
          </a:prstGeom>
        </p:spPr>
      </p:pic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896190" y="1876386"/>
            <a:ext cx="10384386" cy="248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 eaLnBrk="1" hangingPunct="1">
              <a:buNone/>
            </a:pPr>
            <a:r>
              <a:rPr lang="en-US" altLang="ja-JP" sz="4400" dirty="0">
                <a:latin typeface="+mj-lt"/>
                <a:ea typeface="+mj-ea"/>
                <a:cs typeface="Segoe UI" pitchFamily="34" charset="0"/>
              </a:rPr>
              <a:t>You (</a:t>
            </a:r>
            <a:r>
              <a:rPr lang="en-US" altLang="ja-JP" sz="4400" dirty="0">
                <a:solidFill>
                  <a:srgbClr val="FF0000"/>
                </a:solidFill>
                <a:latin typeface="+mj-lt"/>
                <a:ea typeface="+mj-ea"/>
                <a:cs typeface="Segoe UI" pitchFamily="34" charset="0"/>
              </a:rPr>
              <a:t>A</a:t>
            </a:r>
            <a:r>
              <a:rPr lang="en-US" altLang="ja-JP" sz="4400" dirty="0">
                <a:latin typeface="+mj-lt"/>
                <a:ea typeface="+mj-ea"/>
                <a:cs typeface="Segoe UI" pitchFamily="34" charset="0"/>
              </a:rPr>
              <a:t> and </a:t>
            </a:r>
            <a:r>
              <a:rPr lang="en-US" altLang="ja-JP" sz="4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B</a:t>
            </a:r>
            <a:r>
              <a:rPr lang="en-US" altLang="ja-JP" sz="4400" dirty="0">
                <a:latin typeface="+mj-lt"/>
                <a:ea typeface="+mj-ea"/>
                <a:cs typeface="Segoe UI" pitchFamily="34" charset="0"/>
              </a:rPr>
              <a:t>) are classmates. You are reading a flyer </a:t>
            </a:r>
            <a:r>
              <a:rPr lang="en-US" altLang="ja-JP" sz="4400">
                <a:latin typeface="+mj-lt"/>
                <a:ea typeface="+mj-ea"/>
                <a:cs typeface="Segoe UI" pitchFamily="34" charset="0"/>
              </a:rPr>
              <a:t>of </a:t>
            </a:r>
            <a:r>
              <a:rPr lang="en-US" altLang="ja-JP" sz="4400" smtClean="0">
                <a:latin typeface="+mj-lt"/>
                <a:ea typeface="+mj-ea"/>
                <a:cs typeface="Segoe UI" pitchFamily="34" charset="0"/>
              </a:rPr>
              <a:t>the </a:t>
            </a:r>
            <a:r>
              <a:rPr lang="en-US" altLang="ja-JP" sz="4400" dirty="0">
                <a:latin typeface="+mj-lt"/>
                <a:ea typeface="+mj-ea"/>
                <a:cs typeface="Segoe UI" pitchFamily="34" charset="0"/>
              </a:rPr>
              <a:t>Smart City Exhibition. You want to go together and join one of the events in the exhibition.</a:t>
            </a:r>
            <a:endParaRPr lang="ja-JP" altLang="en-US" sz="4400" dirty="0">
              <a:latin typeface="+mj-lt"/>
              <a:ea typeface="+mj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38138" y="823996"/>
            <a:ext cx="1025414" cy="516773"/>
          </a:xfrm>
          <a:solidFill>
            <a:srgbClr val="FF0000"/>
          </a:solidFill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800" b="1" dirty="0">
                <a:solidFill>
                  <a:schemeClr val="bg1"/>
                </a:solidFill>
                <a:latin typeface="+mj-ea"/>
                <a:ea typeface="+mj-ea"/>
                <a:cs typeface="Segoe UI" pitchFamily="34" charset="0"/>
              </a:rPr>
              <a:t>Role A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2135560" y="764704"/>
            <a:ext cx="9433048" cy="5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None/>
            </a:pPr>
            <a:r>
              <a:rPr lang="en-US" altLang="ja-JP" dirty="0" smtClean="0">
                <a:latin typeface="+mj-lt"/>
                <a:ea typeface="+mj-ea"/>
                <a:cs typeface="Segoe UI" pitchFamily="34" charset="0"/>
              </a:rPr>
              <a:t>Talk to </a:t>
            </a:r>
            <a:r>
              <a:rPr lang="en-US" altLang="ja-JP" dirty="0">
                <a:solidFill>
                  <a:srgbClr val="0070C0"/>
                </a:solidFill>
                <a:cs typeface="Segoe UI" pitchFamily="34" charset="0"/>
              </a:rPr>
              <a:t>B</a:t>
            </a:r>
            <a:r>
              <a:rPr lang="en-US" altLang="ja-JP" dirty="0">
                <a:latin typeface="+mj-lt"/>
                <a:ea typeface="+mj-ea"/>
                <a:cs typeface="Segoe UI" pitchFamily="34" charset="0"/>
              </a:rPr>
              <a:t> about the schedule and decide which event you will join.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1043012" y="1588015"/>
            <a:ext cx="1452837" cy="40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+mj-lt"/>
                <a:ea typeface="+mj-ea"/>
                <a:cs typeface="Segoe UI" pitchFamily="34" charset="0"/>
              </a:rPr>
              <a:t>A’s Mission</a:t>
            </a:r>
            <a:endParaRPr lang="ja-JP" altLang="en-US" sz="2400" b="1" dirty="0">
              <a:solidFill>
                <a:srgbClr val="FF0000"/>
              </a:solidFill>
              <a:latin typeface="+mj-lt"/>
              <a:ea typeface="+mj-ea"/>
              <a:cs typeface="Segoe UI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784228"/>
              </p:ext>
            </p:extLst>
          </p:nvPr>
        </p:nvGraphicFramePr>
        <p:xfrm>
          <a:off x="983432" y="2564904"/>
          <a:ext cx="10409406" cy="20421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109298381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879005690"/>
                    </a:ext>
                  </a:extLst>
                </a:gridCol>
                <a:gridCol w="5008806">
                  <a:extLst>
                    <a:ext uri="{9D8B030D-6E8A-4147-A177-3AD203B41FA5}">
                      <a16:colId xmlns:a16="http://schemas.microsoft.com/office/drawing/2014/main" val="3805512245"/>
                    </a:ext>
                  </a:extLst>
                </a:gridCol>
              </a:tblGrid>
              <a:tr h="4268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/>
                        <a:t>Time</a:t>
                      </a:r>
                      <a:endParaRPr kumimoji="1" lang="ja-JP" alt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/>
                        <a:t> Saturday</a:t>
                      </a:r>
                      <a:endParaRPr kumimoji="1" lang="ja-JP" altLang="en-US" sz="28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/>
                        <a:t>Sunday</a:t>
                      </a:r>
                      <a:endParaRPr kumimoji="1" lang="ja-JP" altLang="en-US" sz="28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813956"/>
                  </a:ext>
                </a:extLst>
              </a:tr>
              <a:tr h="5092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kumimoji="1" lang="en-US" altLang="ja-JP" sz="2800" b="1" dirty="0">
                          <a:solidFill>
                            <a:srgbClr val="00B050"/>
                          </a:solidFill>
                        </a:rPr>
                        <a:t>A.M.</a:t>
                      </a:r>
                      <a:endParaRPr kumimoji="1" lang="ja-JP" altLang="en-US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T="140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>
                          <a:solidFill>
                            <a:srgbClr val="00B050"/>
                          </a:solidFill>
                        </a:rPr>
                        <a:t>○</a:t>
                      </a:r>
                      <a:endParaRPr kumimoji="1" lang="ja-JP" alt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1" dirty="0">
                          <a:solidFill>
                            <a:srgbClr val="00B050"/>
                          </a:solidFill>
                        </a:rPr>
                        <a:t>△</a:t>
                      </a:r>
                      <a:r>
                        <a:rPr kumimoji="1" lang="en-US" altLang="ja-JP" sz="2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3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play badminton</a:t>
                      </a:r>
                      <a:endParaRPr kumimoji="1" lang="ja-JP" altLang="en-US" sz="3600" dirty="0"/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7383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kumimoji="1" lang="en-US" altLang="ja-JP" sz="2800" b="1" dirty="0">
                          <a:solidFill>
                            <a:srgbClr val="00B050"/>
                          </a:solidFill>
                        </a:rPr>
                        <a:t>P.M.</a:t>
                      </a:r>
                      <a:endParaRPr kumimoji="1" lang="ja-JP" altLang="en-US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T="140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1" dirty="0">
                          <a:solidFill>
                            <a:srgbClr val="00B050"/>
                          </a:solidFill>
                        </a:rPr>
                        <a:t>○</a:t>
                      </a:r>
                      <a:endParaRPr kumimoji="1" lang="ja-JP" alt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920362"/>
                  </a:ext>
                </a:extLst>
              </a:tr>
            </a:tbl>
          </a:graphicData>
        </a:graphic>
      </p:graphicFrame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1055440" y="1988841"/>
            <a:ext cx="10351512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None/>
            </a:pPr>
            <a:r>
              <a:rPr lang="en-US" altLang="ja-JP" sz="2800" dirty="0"/>
              <a:t>Your schedule is as follows : </a:t>
            </a: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1055440" y="4869160"/>
            <a:ext cx="1022513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None/>
            </a:pPr>
            <a:r>
              <a:rPr lang="en-US" altLang="ja-JP" sz="4800" b="1" dirty="0">
                <a:solidFill>
                  <a:srgbClr val="00B050"/>
                </a:solidFill>
              </a:rPr>
              <a:t>○</a:t>
            </a:r>
            <a:r>
              <a:rPr lang="ja-JP" altLang="en-US" sz="3600" dirty="0"/>
              <a:t>＝</a:t>
            </a:r>
            <a:r>
              <a:rPr lang="en-US" altLang="ja-JP" sz="3600" dirty="0"/>
              <a:t>free  </a:t>
            </a:r>
            <a:r>
              <a:rPr lang="ja-JP" altLang="en-US" sz="3600" dirty="0"/>
              <a:t> </a:t>
            </a:r>
            <a:r>
              <a:rPr lang="ja-JP" altLang="en-US" sz="3600" dirty="0" smtClean="0"/>
              <a:t>  </a:t>
            </a:r>
            <a:r>
              <a:rPr lang="en-US" altLang="ja-JP" sz="4800" b="1" dirty="0" smtClean="0">
                <a:solidFill>
                  <a:srgbClr val="00B050"/>
                </a:solidFill>
              </a:rPr>
              <a:t>△</a:t>
            </a:r>
            <a:r>
              <a:rPr lang="ja-JP" altLang="en-US" sz="3600" dirty="0"/>
              <a:t>＝</a:t>
            </a:r>
            <a:r>
              <a:rPr lang="en-US" altLang="ja-JP" sz="3600" dirty="0"/>
              <a:t>you can change the schedule </a:t>
            </a:r>
            <a:r>
              <a:rPr lang="ja-JP" altLang="en-US" sz="3600" dirty="0"/>
              <a:t> </a:t>
            </a:r>
            <a:endParaRPr lang="en-US" altLang="ja-JP" sz="3600" dirty="0"/>
          </a:p>
          <a:p>
            <a:pPr marL="179388" indent="-179388">
              <a:spcBef>
                <a:spcPts val="0"/>
              </a:spcBef>
              <a:buNone/>
            </a:pPr>
            <a:r>
              <a:rPr lang="en-US" altLang="ja-JP" sz="4800" b="1" dirty="0">
                <a:solidFill>
                  <a:srgbClr val="00B050"/>
                </a:solidFill>
              </a:rPr>
              <a:t>×</a:t>
            </a:r>
            <a:r>
              <a:rPr lang="ja-JP" altLang="en-US" sz="3600" dirty="0"/>
              <a:t>＝</a:t>
            </a:r>
            <a:r>
              <a:rPr lang="en-US" altLang="ja-JP" sz="3600" dirty="0"/>
              <a:t>not free </a:t>
            </a:r>
          </a:p>
        </p:txBody>
      </p:sp>
    </p:spTree>
    <p:extLst>
      <p:ext uri="{BB962C8B-B14F-4D97-AF65-F5344CB8AC3E}">
        <p14:creationId xmlns:p14="http://schemas.microsoft.com/office/powerpoint/2010/main" val="12001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01942" y="815677"/>
            <a:ext cx="1035936" cy="516773"/>
          </a:xfrm>
          <a:solidFill>
            <a:srgbClr val="0070C0"/>
          </a:solidFill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800" b="1" dirty="0">
                <a:solidFill>
                  <a:schemeClr val="bg1"/>
                </a:solidFill>
                <a:latin typeface="+mj-ea"/>
                <a:ea typeface="+mj-ea"/>
                <a:cs typeface="Segoe UI" pitchFamily="34" charset="0"/>
              </a:rPr>
              <a:t>Role B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2189740" y="546652"/>
            <a:ext cx="9458723" cy="10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None/>
            </a:pPr>
            <a:r>
              <a:rPr lang="en-US" altLang="ja-JP" dirty="0">
                <a:latin typeface="+mj-lt"/>
                <a:ea typeface="+mj-ea"/>
                <a:cs typeface="Segoe UI" pitchFamily="34" charset="0"/>
              </a:rPr>
              <a:t>Talk to </a:t>
            </a:r>
            <a:r>
              <a:rPr lang="en-US" altLang="ja-JP" dirty="0">
                <a:solidFill>
                  <a:srgbClr val="FF0000"/>
                </a:solidFill>
                <a:latin typeface="+mj-lt"/>
                <a:ea typeface="+mj-ea"/>
                <a:cs typeface="Segoe UI" pitchFamily="34" charset="0"/>
              </a:rPr>
              <a:t>A</a:t>
            </a:r>
            <a:r>
              <a:rPr lang="en-US" altLang="ja-JP" dirty="0">
                <a:latin typeface="+mj-lt"/>
                <a:ea typeface="+mj-ea"/>
                <a:cs typeface="Segoe UI" pitchFamily="34" charset="0"/>
              </a:rPr>
              <a:t> about the schedule and decide which event you will join.</a:t>
            </a:r>
            <a:endParaRPr lang="ja-JP" altLang="en-US" dirty="0"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1001942" y="1583508"/>
            <a:ext cx="1656184" cy="40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None/>
            </a:pPr>
            <a:r>
              <a:rPr lang="en-US" altLang="ja-JP" sz="2400" b="1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B’s Mission</a:t>
            </a:r>
            <a:endParaRPr lang="ja-JP" altLang="en-US" sz="2400" b="1" dirty="0">
              <a:solidFill>
                <a:srgbClr val="0070C0"/>
              </a:solidFill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030165" y="1988436"/>
            <a:ext cx="10351512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None/>
            </a:pPr>
            <a:r>
              <a:rPr lang="en-US" altLang="ja-JP" sz="2800" dirty="0"/>
              <a:t>Your schedule is as follows : </a:t>
            </a: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00420"/>
              </p:ext>
            </p:extLst>
          </p:nvPr>
        </p:nvGraphicFramePr>
        <p:xfrm>
          <a:off x="983432" y="2508482"/>
          <a:ext cx="10625254" cy="247716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1092983810"/>
                    </a:ext>
                  </a:extLst>
                </a:gridCol>
                <a:gridCol w="4968552">
                  <a:extLst>
                    <a:ext uri="{9D8B030D-6E8A-4147-A177-3AD203B41FA5}">
                      <a16:colId xmlns:a16="http://schemas.microsoft.com/office/drawing/2014/main" val="879005690"/>
                    </a:ext>
                  </a:extLst>
                </a:gridCol>
                <a:gridCol w="4072702">
                  <a:extLst>
                    <a:ext uri="{9D8B030D-6E8A-4147-A177-3AD203B41FA5}">
                      <a16:colId xmlns:a16="http://schemas.microsoft.com/office/drawing/2014/main" val="3805512245"/>
                    </a:ext>
                  </a:extLst>
                </a:gridCol>
              </a:tblGrid>
              <a:tr h="5019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/>
                        <a:t>Time</a:t>
                      </a:r>
                      <a:endParaRPr kumimoji="1" lang="ja-JP" altLang="en-US" sz="2800" b="1" dirty="0"/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/>
                        <a:t> Saturday</a:t>
                      </a:r>
                      <a:endParaRPr kumimoji="1" lang="ja-JP" altLang="en-US" sz="2800" b="1" dirty="0"/>
                    </a:p>
                  </a:txBody>
                  <a:tcPr marT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dirty="0"/>
                        <a:t>Sunday</a:t>
                      </a:r>
                      <a:endParaRPr kumimoji="1" lang="ja-JP" altLang="en-US" sz="2800" b="1" dirty="0"/>
                    </a:p>
                  </a:txBody>
                  <a:tcPr marT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813956"/>
                  </a:ext>
                </a:extLst>
              </a:tr>
              <a:tr h="12142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kumimoji="1" lang="en-US" altLang="ja-JP" sz="2800" b="1" dirty="0">
                          <a:solidFill>
                            <a:srgbClr val="00B050"/>
                          </a:solidFill>
                        </a:rPr>
                        <a:t>A.M.</a:t>
                      </a:r>
                      <a:endParaRPr kumimoji="1" lang="ja-JP" altLang="en-US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kumimoji="1" lang="en-US" altLang="ja-JP" sz="4400" b="0" i="0" u="none" strike="noStrike" kern="1200" baseline="0" dirty="0">
                          <a:solidFill>
                            <a:srgbClr val="16AE53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kumimoji="1" lang="en-US" altLang="ja-JP" sz="2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3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piano lesson (every Saturday)</a:t>
                      </a:r>
                      <a:r>
                        <a:rPr kumimoji="1" lang="en-US" altLang="ja-JP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endParaRPr kumimoji="1" lang="ja-JP" altLang="en-US" sz="3200" dirty="0">
                        <a:solidFill>
                          <a:srgbClr val="008000"/>
                        </a:solidFill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1" dirty="0">
                          <a:solidFill>
                            <a:srgbClr val="00B050"/>
                          </a:solidFill>
                        </a:rPr>
                        <a:t>○</a:t>
                      </a:r>
                      <a:endParaRPr kumimoji="1" lang="ja-JP" alt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AE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738302"/>
                  </a:ext>
                </a:extLst>
              </a:tr>
              <a:tr h="76095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kumimoji="1" lang="en-US" altLang="ja-JP" sz="2800" b="1" dirty="0">
                          <a:solidFill>
                            <a:srgbClr val="00B050"/>
                          </a:solidFill>
                        </a:rPr>
                        <a:t>P.M.</a:t>
                      </a:r>
                      <a:endParaRPr kumimoji="1" lang="ja-JP" altLang="en-US" sz="2800" b="1" dirty="0">
                        <a:solidFill>
                          <a:srgbClr val="00B050"/>
                        </a:solidFill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0" i="0" u="none" strike="noStrike" kern="1200" baseline="0" dirty="0">
                          <a:solidFill>
                            <a:srgbClr val="16AE53"/>
                          </a:solidFill>
                          <a:latin typeface="+mn-lt"/>
                          <a:ea typeface="+mn-ea"/>
                          <a:cs typeface="+mn-cs"/>
                        </a:rPr>
                        <a:t>△</a:t>
                      </a:r>
                      <a:r>
                        <a:rPr kumimoji="1" lang="en-US" altLang="ja-JP" sz="2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3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 shopping</a:t>
                      </a:r>
                      <a:endParaRPr kumimoji="1" lang="ja-JP" altLang="en-US" sz="3200" dirty="0">
                        <a:solidFill>
                          <a:srgbClr val="008000"/>
                        </a:solidFill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1" dirty="0">
                          <a:solidFill>
                            <a:srgbClr val="00B050"/>
                          </a:solidFill>
                        </a:rPr>
                        <a:t>○</a:t>
                      </a:r>
                      <a:endParaRPr kumimoji="1" lang="ja-JP" alt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AE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920362"/>
                  </a:ext>
                </a:extLst>
              </a:tr>
            </a:tbl>
          </a:graphicData>
        </a:graphic>
      </p:graphicFrame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1030165" y="5069354"/>
            <a:ext cx="10225136" cy="1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None/>
            </a:pPr>
            <a:r>
              <a:rPr lang="en-US" altLang="ja-JP" sz="4800" b="1" dirty="0">
                <a:solidFill>
                  <a:srgbClr val="00B050"/>
                </a:solidFill>
              </a:rPr>
              <a:t>○</a:t>
            </a:r>
            <a:r>
              <a:rPr lang="ja-JP" altLang="en-US" sz="3600" dirty="0"/>
              <a:t>＝</a:t>
            </a:r>
            <a:r>
              <a:rPr lang="en-US" altLang="ja-JP" sz="3600" dirty="0" smtClean="0"/>
              <a:t>free    </a:t>
            </a:r>
            <a:r>
              <a:rPr lang="ja-JP" altLang="en-US" sz="3600" dirty="0" smtClean="0"/>
              <a:t> </a:t>
            </a:r>
            <a:r>
              <a:rPr lang="en-US" altLang="ja-JP" sz="4800" b="1" dirty="0">
                <a:solidFill>
                  <a:srgbClr val="00B050"/>
                </a:solidFill>
              </a:rPr>
              <a:t>△</a:t>
            </a:r>
            <a:r>
              <a:rPr lang="ja-JP" altLang="en-US" sz="3600" dirty="0"/>
              <a:t>＝</a:t>
            </a:r>
            <a:r>
              <a:rPr lang="en-US" altLang="ja-JP" sz="3600" dirty="0"/>
              <a:t>you can change the schedule </a:t>
            </a:r>
            <a:r>
              <a:rPr lang="ja-JP" altLang="en-US" sz="3600" dirty="0"/>
              <a:t> </a:t>
            </a:r>
            <a:endParaRPr lang="en-US" altLang="ja-JP" sz="3600" dirty="0"/>
          </a:p>
          <a:p>
            <a:pPr marL="179388" indent="-179388">
              <a:spcBef>
                <a:spcPts val="0"/>
              </a:spcBef>
              <a:buNone/>
            </a:pPr>
            <a:r>
              <a:rPr lang="en-US" altLang="ja-JP" sz="4800" b="1" dirty="0">
                <a:solidFill>
                  <a:srgbClr val="00B050"/>
                </a:solidFill>
              </a:rPr>
              <a:t>×</a:t>
            </a:r>
            <a:r>
              <a:rPr lang="ja-JP" altLang="en-US" sz="3600" dirty="0"/>
              <a:t>＝</a:t>
            </a:r>
            <a:r>
              <a:rPr lang="en-US" altLang="ja-JP" sz="3600" dirty="0"/>
              <a:t>not free </a:t>
            </a:r>
          </a:p>
        </p:txBody>
      </p:sp>
    </p:spTree>
    <p:extLst>
      <p:ext uri="{BB962C8B-B14F-4D97-AF65-F5344CB8AC3E}">
        <p14:creationId xmlns:p14="http://schemas.microsoft.com/office/powerpoint/2010/main" val="30473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1424" y="3140967"/>
            <a:ext cx="5688632" cy="51677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8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Key words and expressions for thinking</a:t>
            </a:r>
            <a:endParaRPr lang="ja-JP" altLang="en-US" sz="28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911424" y="3861048"/>
            <a:ext cx="1065718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</a:pPr>
            <a:r>
              <a:rPr lang="en-US" altLang="ja-JP" sz="4400" dirty="0"/>
              <a:t>demonstration</a:t>
            </a:r>
            <a:r>
              <a:rPr lang="ja-JP" altLang="en-US" sz="4400" dirty="0"/>
              <a:t>　</a:t>
            </a:r>
            <a:r>
              <a:rPr lang="ja-JP" altLang="en-US" dirty="0"/>
              <a:t>実演</a:t>
            </a:r>
            <a:r>
              <a:rPr lang="ja-JP" altLang="en-US" sz="4400" dirty="0"/>
              <a:t>　　</a:t>
            </a:r>
            <a:endParaRPr lang="en-US" altLang="ja-JP" sz="4400" dirty="0"/>
          </a:p>
          <a:p>
            <a:pPr marL="0" indent="0">
              <a:lnSpc>
                <a:spcPts val="3500"/>
              </a:lnSpc>
              <a:buNone/>
            </a:pPr>
            <a:r>
              <a:rPr lang="en-US" altLang="ja-JP" sz="4400" dirty="0"/>
              <a:t>workshop</a:t>
            </a:r>
            <a:r>
              <a:rPr lang="ja-JP" altLang="en-US" sz="4400" dirty="0"/>
              <a:t>　</a:t>
            </a:r>
            <a:r>
              <a:rPr lang="ja-JP" altLang="en-US" dirty="0"/>
              <a:t>研修会，ワークショップ</a:t>
            </a:r>
            <a:r>
              <a:rPr lang="ja-JP" altLang="en-US" sz="4400" dirty="0"/>
              <a:t>　　</a:t>
            </a:r>
            <a:endParaRPr lang="en-US" altLang="ja-JP" sz="4400" dirty="0"/>
          </a:p>
          <a:p>
            <a:pPr marL="0" indent="0">
              <a:lnSpc>
                <a:spcPts val="3500"/>
              </a:lnSpc>
              <a:buNone/>
            </a:pPr>
            <a:r>
              <a:rPr lang="en-US" altLang="ja-JP" sz="4400" dirty="0"/>
              <a:t>smart home appliance</a:t>
            </a:r>
            <a:r>
              <a:rPr lang="ja-JP" altLang="en-US" sz="4400" dirty="0"/>
              <a:t>　</a:t>
            </a:r>
            <a:r>
              <a:rPr lang="ja-JP" altLang="en-US" dirty="0"/>
              <a:t>スマート家電</a:t>
            </a:r>
            <a:r>
              <a:rPr lang="ja-JP" altLang="en-US" sz="4400" dirty="0"/>
              <a:t>　　</a:t>
            </a:r>
            <a:endParaRPr lang="en-US" altLang="ja-JP" sz="4400" dirty="0"/>
          </a:p>
          <a:p>
            <a:pPr marL="0" indent="0">
              <a:lnSpc>
                <a:spcPts val="3500"/>
              </a:lnSpc>
              <a:buNone/>
            </a:pPr>
            <a:r>
              <a:rPr lang="en-US" altLang="ja-JP" sz="4400" dirty="0"/>
              <a:t>schedule</a:t>
            </a:r>
            <a:r>
              <a:rPr lang="ja-JP" altLang="en-US" sz="4400" dirty="0"/>
              <a:t>　</a:t>
            </a:r>
            <a:r>
              <a:rPr lang="ja-JP" altLang="en-US" dirty="0"/>
              <a:t>予定，スケジュール</a:t>
            </a:r>
            <a:r>
              <a:rPr lang="ja-JP" altLang="en-US" sz="4400" dirty="0"/>
              <a:t>　　</a:t>
            </a:r>
            <a:endParaRPr lang="en-US" altLang="ja-JP" sz="4400" dirty="0"/>
          </a:p>
          <a:p>
            <a:pPr marL="0" indent="0">
              <a:lnSpc>
                <a:spcPts val="3500"/>
              </a:lnSpc>
              <a:buNone/>
            </a:pPr>
            <a:r>
              <a:rPr lang="en-US" altLang="ja-JP" sz="4400" dirty="0"/>
              <a:t>reschedule</a:t>
            </a:r>
            <a:r>
              <a:rPr lang="ja-JP" altLang="en-US" sz="4400" dirty="0"/>
              <a:t>　</a:t>
            </a:r>
            <a:r>
              <a:rPr lang="ja-JP" altLang="en-US" dirty="0"/>
              <a:t>スケジュールを変更する</a:t>
            </a:r>
            <a:endParaRPr lang="ja-JP" altLang="ja-JP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911424" y="929436"/>
            <a:ext cx="5130119" cy="51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475" indent="-1260475" eaLnBrk="1" hangingPunct="1">
              <a:buNone/>
            </a:pPr>
            <a:r>
              <a:rPr lang="ja-JP" altLang="en-US" sz="28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▼ </a:t>
            </a:r>
            <a:r>
              <a:rPr lang="en-US" altLang="ja-JP" sz="28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Start from the following line:</a:t>
            </a:r>
            <a:endParaRPr lang="ja-JP" altLang="en-US" sz="28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911423" y="1379133"/>
            <a:ext cx="10347342" cy="75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 indent="-539750" eaLnBrk="1" hangingPunct="1">
              <a:buNone/>
            </a:pPr>
            <a:r>
              <a:rPr lang="en-US" altLang="ja-JP" sz="4000" dirty="0">
                <a:solidFill>
                  <a:srgbClr val="3366FF"/>
                </a:solidFill>
                <a:latin typeface="+mj-lt"/>
                <a:ea typeface="+mj-ea"/>
                <a:cs typeface="Segoe UI" pitchFamily="34" charset="0"/>
              </a:rPr>
              <a:t>B: </a:t>
            </a:r>
            <a:r>
              <a:rPr lang="en-US" altLang="ja-JP" sz="4000" dirty="0">
                <a:latin typeface="+mj-lt"/>
                <a:ea typeface="+mj-ea"/>
                <a:cs typeface="Segoe UI" pitchFamily="34" charset="0"/>
              </a:rPr>
              <a:t>“Are you free on Saturday or Sunday?”</a:t>
            </a:r>
            <a:endParaRPr lang="ja-JP" altLang="en-US" sz="4000" dirty="0"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U1-4key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284984"/>
            <a:ext cx="334392" cy="3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10146" y="823996"/>
            <a:ext cx="2897871" cy="51677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Useful Expressions</a:t>
            </a:r>
            <a:r>
              <a:rPr lang="ja-JP" altLang="en-US" sz="2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①</a:t>
            </a:r>
            <a:endParaRPr lang="ja-JP" altLang="en-US" sz="24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969055" y="1472615"/>
            <a:ext cx="10873208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4400" b="1" dirty="0"/>
              <a:t>1.</a:t>
            </a:r>
            <a:r>
              <a:rPr lang="ja-JP" altLang="en-US" sz="4400" b="1" dirty="0"/>
              <a:t> </a:t>
            </a:r>
            <a:r>
              <a:rPr lang="en-US" altLang="ja-JP" sz="4400" b="1" dirty="0"/>
              <a:t>I’</a:t>
            </a:r>
            <a:r>
              <a:rPr lang="en-US" altLang="ja-JP" sz="4400" b="1" dirty="0">
                <a:solidFill>
                  <a:srgbClr val="FF6600"/>
                </a:solidFill>
              </a:rPr>
              <a:t>m going to</a:t>
            </a:r>
            <a:r>
              <a:rPr lang="en-US" altLang="ja-JP" sz="4400" b="1" dirty="0"/>
              <a:t> play badminton on Sunday.</a:t>
            </a:r>
          </a:p>
          <a:p>
            <a:pPr marL="0" indent="0">
              <a:buNone/>
            </a:pPr>
            <a:r>
              <a:rPr lang="ja-JP" altLang="en-US" sz="3600" dirty="0"/>
              <a:t>　　</a:t>
            </a:r>
            <a:r>
              <a:rPr lang="ja-JP" altLang="en-US" dirty="0"/>
              <a:t>日曜にバドミントンをするつもりです。</a:t>
            </a:r>
            <a:endParaRPr lang="en-US" altLang="ja-JP" dirty="0"/>
          </a:p>
          <a:p>
            <a:pPr marL="533400" indent="-533400">
              <a:buNone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 </a:t>
            </a:r>
            <a:r>
              <a:rPr lang="en-US" altLang="ja-JP" sz="4400" b="1" dirty="0"/>
              <a:t>I </a:t>
            </a:r>
            <a:r>
              <a:rPr lang="en-US" altLang="ja-JP" sz="4400" b="1" dirty="0">
                <a:solidFill>
                  <a:srgbClr val="FF6600"/>
                </a:solidFill>
              </a:rPr>
              <a:t>have</a:t>
            </a:r>
            <a:r>
              <a:rPr lang="en-US" altLang="ja-JP" sz="4400" b="1" dirty="0"/>
              <a:t> a piano lesson every Saturday morning.</a:t>
            </a:r>
          </a:p>
          <a:p>
            <a:pPr marL="0" indent="0">
              <a:buNone/>
            </a:pPr>
            <a:r>
              <a:rPr lang="ja-JP" altLang="en-US" dirty="0"/>
              <a:t>　　毎週土曜の午前中にピアノのレッスンを受けています。</a:t>
            </a:r>
            <a:endParaRPr lang="en-US" altLang="ja-JP" sz="3600" b="1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U01_UE1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348880"/>
            <a:ext cx="334392" cy="334392"/>
          </a:xfrm>
          <a:prstGeom prst="rect">
            <a:avLst/>
          </a:prstGeom>
        </p:spPr>
      </p:pic>
      <p:pic>
        <p:nvPicPr>
          <p:cNvPr id="4" name="U01_UE1_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3" y="3861048"/>
            <a:ext cx="334392" cy="3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5440" y="823996"/>
            <a:ext cx="2897871" cy="51677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Useful Expressions</a:t>
            </a:r>
            <a:r>
              <a:rPr lang="ja-JP" altLang="en-US" sz="24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①</a:t>
            </a:r>
            <a:endParaRPr lang="ja-JP" altLang="en-US" sz="24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911821" y="1457400"/>
            <a:ext cx="1036915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None/>
            </a:pPr>
            <a:r>
              <a:rPr lang="en-US" altLang="ja-JP" sz="4400" b="1" dirty="0"/>
              <a:t>3.</a:t>
            </a:r>
            <a:r>
              <a:rPr lang="ja-JP" altLang="en-US" sz="4400" b="1" dirty="0"/>
              <a:t> </a:t>
            </a:r>
            <a:r>
              <a:rPr lang="en-US" altLang="ja-JP" sz="4400" b="1" dirty="0"/>
              <a:t>I </a:t>
            </a:r>
            <a:r>
              <a:rPr lang="en-US" altLang="ja-JP" sz="4400" b="1" dirty="0">
                <a:solidFill>
                  <a:srgbClr val="FF6600"/>
                </a:solidFill>
              </a:rPr>
              <a:t>was planning</a:t>
            </a:r>
            <a:r>
              <a:rPr lang="en-US" altLang="ja-JP" sz="4400" b="1" dirty="0"/>
              <a:t> to go shopping in the afternoon.</a:t>
            </a:r>
          </a:p>
          <a:p>
            <a:pPr marL="0" indent="0">
              <a:buNone/>
            </a:pPr>
            <a:r>
              <a:rPr lang="ja-JP" altLang="en-US" sz="4400" dirty="0"/>
              <a:t>　</a:t>
            </a:r>
            <a:r>
              <a:rPr lang="ja-JP" altLang="en-US" sz="4400" dirty="0" smtClean="0"/>
              <a:t> </a:t>
            </a:r>
            <a:r>
              <a:rPr lang="ja-JP" altLang="en-US" dirty="0" smtClean="0"/>
              <a:t>その</a:t>
            </a:r>
            <a:r>
              <a:rPr lang="ja-JP" altLang="en-US" dirty="0"/>
              <a:t>日の午後にショッピングに行く予定でした。</a:t>
            </a:r>
            <a:endParaRPr lang="ja-JP" altLang="ja-JP" dirty="0"/>
          </a:p>
          <a:p>
            <a:pPr marL="442913" indent="-442913">
              <a:buNone/>
            </a:pPr>
            <a:r>
              <a:rPr lang="en-US" altLang="ja-JP" sz="4400" b="1" dirty="0"/>
              <a:t>4. The workshop </a:t>
            </a:r>
            <a:r>
              <a:rPr lang="en-US" altLang="ja-JP" sz="4400" b="1" dirty="0">
                <a:solidFill>
                  <a:srgbClr val="FF6600"/>
                </a:solidFill>
              </a:rPr>
              <a:t>starts</a:t>
            </a:r>
            <a:r>
              <a:rPr lang="en-US" altLang="ja-JP" sz="4400" b="1" dirty="0"/>
              <a:t> at 2 p.m.</a:t>
            </a:r>
            <a:endParaRPr lang="ja-JP" altLang="ja-JP" sz="4400" b="1" dirty="0"/>
          </a:p>
          <a:p>
            <a:pPr marL="442913" indent="-442913">
              <a:buNone/>
            </a:pPr>
            <a:r>
              <a:rPr lang="ja-JP" altLang="ja-JP" b="1" dirty="0"/>
              <a:t>　</a:t>
            </a:r>
            <a:r>
              <a:rPr lang="en-US" altLang="ja-JP" b="1" dirty="0"/>
              <a:t>  </a:t>
            </a:r>
            <a:r>
              <a:rPr lang="ja-JP" altLang="ja-JP" dirty="0"/>
              <a:t> </a:t>
            </a:r>
            <a:r>
              <a:rPr lang="ja-JP" altLang="en-US" dirty="0"/>
              <a:t>そのワークショップは午後</a:t>
            </a:r>
            <a:r>
              <a:rPr lang="en-US" altLang="ja-JP" dirty="0"/>
              <a:t>2</a:t>
            </a:r>
            <a:r>
              <a:rPr lang="ja-JP" altLang="en-US" dirty="0"/>
              <a:t>時に始まります。</a:t>
            </a:r>
            <a:endParaRPr lang="ja-JP" altLang="ja-JP" dirty="0"/>
          </a:p>
          <a:p>
            <a:pPr marL="442913" indent="-442913">
              <a:buNone/>
            </a:pPr>
            <a:r>
              <a:rPr lang="en-US" altLang="ja-JP" sz="4400" b="1" dirty="0"/>
              <a:t>5. I </a:t>
            </a:r>
            <a:r>
              <a:rPr lang="en-US" altLang="ja-JP" sz="4400" b="1" dirty="0">
                <a:solidFill>
                  <a:srgbClr val="FF6600"/>
                </a:solidFill>
              </a:rPr>
              <a:t>will</a:t>
            </a:r>
            <a:r>
              <a:rPr lang="en-US" altLang="ja-JP" sz="4400" b="1" dirty="0"/>
              <a:t> reschedule.</a:t>
            </a:r>
            <a:endParaRPr lang="ja-JP" altLang="ja-JP" sz="4400" dirty="0"/>
          </a:p>
          <a:p>
            <a:pPr marL="442913" indent="-442913">
              <a:buNone/>
            </a:pPr>
            <a:r>
              <a:rPr lang="en-US" altLang="ja-JP" dirty="0"/>
              <a:t>     </a:t>
            </a:r>
            <a:r>
              <a:rPr lang="en-US" altLang="ja-JP" dirty="0" smtClean="0"/>
              <a:t> </a:t>
            </a:r>
            <a:r>
              <a:rPr lang="ja-JP" altLang="en-US" dirty="0" smtClean="0"/>
              <a:t>私</a:t>
            </a:r>
            <a:r>
              <a:rPr lang="ja-JP" altLang="en-US" dirty="0"/>
              <a:t>がスケジュールを変更しましょう。</a:t>
            </a:r>
            <a:endParaRPr lang="ja-JP" altLang="ja-JP" dirty="0"/>
          </a:p>
          <a:p>
            <a:pPr marL="442913" indent="-442913">
              <a:buNone/>
            </a:pPr>
            <a:endParaRPr lang="ja-JP" altLang="ja-JP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U01_UE1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6" y="2348267"/>
            <a:ext cx="262384" cy="262384"/>
          </a:xfrm>
          <a:prstGeom prst="rect">
            <a:avLst/>
          </a:prstGeom>
        </p:spPr>
      </p:pic>
      <p:pic>
        <p:nvPicPr>
          <p:cNvPr id="4" name="U01_UE1_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3" y="4581128"/>
            <a:ext cx="334392" cy="334392"/>
          </a:xfrm>
          <a:prstGeom prst="rect">
            <a:avLst/>
          </a:prstGeom>
        </p:spPr>
      </p:pic>
      <p:pic>
        <p:nvPicPr>
          <p:cNvPr id="5" name="U01_UE1_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0" y="5949280"/>
            <a:ext cx="334392" cy="3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2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83432" y="2295453"/>
            <a:ext cx="3443720" cy="791542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Speak Again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①</a:t>
            </a:r>
            <a:endParaRPr lang="ja-JP" altLang="en-US" sz="4000" b="1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1042612" y="3086995"/>
            <a:ext cx="973390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4000" dirty="0"/>
              <a:t>Talk to each other again.  You can </a:t>
            </a:r>
            <a:r>
              <a:rPr lang="en-US" altLang="ja-JP" sz="4000" dirty="0" smtClean="0"/>
              <a:t>use </a:t>
            </a:r>
            <a:r>
              <a:rPr lang="en-US" altLang="ja-JP" sz="4000" dirty="0" smtClean="0"/>
              <a:t>Useful Expressions.</a:t>
            </a:r>
            <a:endParaRPr lang="ja-JP" altLang="ja-JP" sz="28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80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65881" y="908720"/>
            <a:ext cx="2681847" cy="516773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60475" indent="-1260475" eaLnBrk="1" hangingPunct="1">
              <a:buNone/>
            </a:pPr>
            <a:r>
              <a:rPr lang="en-US" altLang="ja-JP" sz="2800" dirty="0">
                <a:solidFill>
                  <a:srgbClr val="0070C0"/>
                </a:solidFill>
                <a:latin typeface="+mj-lt"/>
                <a:ea typeface="+mj-ea"/>
                <a:cs typeface="Segoe UI" pitchFamily="34" charset="0"/>
              </a:rPr>
              <a:t>Model Dialogue</a:t>
            </a:r>
            <a:endParaRPr lang="ja-JP" altLang="en-US" sz="2800" dirty="0">
              <a:solidFill>
                <a:srgbClr val="0070C0"/>
              </a:solidFill>
              <a:latin typeface="+mj-ea"/>
              <a:ea typeface="+mj-ea"/>
              <a:cs typeface="Segoe UI" pitchFamily="34" charset="0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983432" y="115888"/>
            <a:ext cx="3529012" cy="576262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ja-JP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Speak</a:t>
            </a:r>
            <a:r>
              <a:rPr lang="ja-JP" altLang="en-US" sz="4000" b="1" dirty="0">
                <a:solidFill>
                  <a:srgbClr val="0070C0"/>
                </a:solidFill>
                <a:latin typeface="+mj-lt"/>
                <a:ea typeface="Arial Unicode MS" panose="020B0604020202020204" pitchFamily="50" charset="-128"/>
                <a:cs typeface="Arial Unicode MS" panose="020B0604020202020204" pitchFamily="50" charset="-128"/>
              </a:rPr>
              <a:t>①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11246230" y="107274"/>
            <a:ext cx="80446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ja-JP" sz="1600" b="1" dirty="0">
                <a:solidFill>
                  <a:srgbClr val="0070C0"/>
                </a:solidFill>
                <a:ea typeface="Arial Unicode MS" pitchFamily="50" charset="-128"/>
                <a:cs typeface="Arial Unicode MS" pitchFamily="50" charset="-128"/>
              </a:rPr>
              <a:t>Unit 1</a:t>
            </a:r>
            <a:endParaRPr lang="en-US" altLang="ja-JP" sz="2000" b="1" dirty="0">
              <a:solidFill>
                <a:srgbClr val="0070C0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Unit1 Speak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520" y="148478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algn="ctr" eaLnBrk="1" hangingPunct="1">
          <a:spcBef>
            <a:spcPts val="0"/>
          </a:spcBef>
          <a:buNone/>
          <a:defRPr sz="4000" dirty="0" smtClean="0">
            <a:solidFill>
              <a:srgbClr val="FF0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858</Words>
  <PresentationFormat>ワイド画面</PresentationFormat>
  <Paragraphs>114</Paragraphs>
  <Slides>14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Arial Unicode MS</vt:lpstr>
      <vt:lpstr>ＭＳ Ｐゴシック</vt:lpstr>
      <vt:lpstr>Arial</vt:lpstr>
      <vt:lpstr>Calibri</vt:lpstr>
      <vt:lpstr>Segoe UI</vt:lpstr>
      <vt:lpstr>Office テーマ</vt:lpstr>
      <vt:lpstr>Unit 1 Smart home, smart city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2015-12-06T06:14:33Z</dcterms:created>
  <dcterms:modified xsi:type="dcterms:W3CDTF">2022-02-02T08:25:25Z</dcterms:modified>
</cp:coreProperties>
</file>