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10" r:id="rId3"/>
    <p:sldId id="319" r:id="rId4"/>
    <p:sldId id="312" r:id="rId5"/>
    <p:sldId id="313" r:id="rId6"/>
    <p:sldId id="314" r:id="rId7"/>
    <p:sldId id="315" r:id="rId8"/>
    <p:sldId id="316" r:id="rId9"/>
    <p:sldId id="317" r:id="rId10"/>
    <p:sldId id="318" r:id="rId11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6" userDrawn="1">
          <p15:clr>
            <a:srgbClr val="A4A3A4"/>
          </p15:clr>
        </p15:guide>
        <p15:guide id="2" pos="877" userDrawn="1">
          <p15:clr>
            <a:srgbClr val="A4A3A4"/>
          </p15:clr>
        </p15:guide>
        <p15:guide id="3" orient="horz" pos="29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e Natsumi" initials="AN" lastIdx="14" clrIdx="0"/>
  <p:cmAuthor id="2" name="田中 友晃" initials="" lastIdx="1" clrIdx="1"/>
  <p:cmAuthor id="3" name="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691"/>
    <a:srgbClr val="095AB2"/>
    <a:srgbClr val="E7E7E7"/>
    <a:srgbClr val="639CF3"/>
    <a:srgbClr val="FF6600"/>
    <a:srgbClr val="FF3300"/>
    <a:srgbClr val="A74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72" autoAdjust="0"/>
  </p:normalViewPr>
  <p:slideViewPr>
    <p:cSldViewPr>
      <p:cViewPr varScale="1">
        <p:scale>
          <a:sx n="87" d="100"/>
          <a:sy n="87" d="100"/>
        </p:scale>
        <p:origin x="528" y="77"/>
      </p:cViewPr>
      <p:guideLst>
        <p:guide orient="horz" pos="2796"/>
        <p:guide pos="877"/>
        <p:guide orient="horz" pos="29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3784D-0636-4720-82F6-3A7D5F8CBC6F}" type="datetimeFigureOut">
              <a:rPr lang="ja-JP" altLang="en-US"/>
              <a:pPr>
                <a:defRPr/>
              </a:pPr>
              <a:t>2022/2/1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F969-C8E8-4F6F-A9AF-F16038FC2D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288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9C680-0D93-4AB8-B919-577E49C3A0BE}" type="datetimeFigureOut">
              <a:rPr lang="ja-JP" altLang="en-US"/>
              <a:pPr>
                <a:defRPr/>
              </a:pPr>
              <a:t>2022/2/1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2BBD-2061-429A-A5C6-B7D45E1B0D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449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5AFD-C058-4597-9551-8A4DA6E3CA04}" type="datetimeFigureOut">
              <a:rPr lang="ja-JP" altLang="en-US"/>
              <a:pPr>
                <a:defRPr/>
              </a:pPr>
              <a:t>2022/2/1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29506-7D68-46CD-9893-B94E6A24E1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083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9FAA9-116F-4707-8533-1D665728C61A}" type="datetimeFigureOut">
              <a:rPr lang="ja-JP" altLang="en-US"/>
              <a:pPr>
                <a:defRPr/>
              </a:pPr>
              <a:t>2022/2/1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74FC-4D2A-4499-AD78-3180125F40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823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9018-0FEF-4BBF-8697-3BF1DF13F20A}" type="datetimeFigureOut">
              <a:rPr lang="ja-JP" altLang="en-US"/>
              <a:pPr>
                <a:defRPr/>
              </a:pPr>
              <a:t>2022/2/1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3362-C40E-4CB4-9CDE-9A0CDC0D7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290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E91A-C26E-4ED5-A568-4FE479431812}" type="datetimeFigureOut">
              <a:rPr lang="ja-JP" altLang="en-US"/>
              <a:pPr>
                <a:defRPr/>
              </a:pPr>
              <a:t>2022/2/1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760F-99B2-4463-A050-747AEB82AD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5CF14-48CE-4EFA-A3C5-871D6290E686}" type="datetimeFigureOut">
              <a:rPr lang="ja-JP" altLang="en-US"/>
              <a:pPr>
                <a:defRPr/>
              </a:pPr>
              <a:t>2022/2/1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8497-8199-450A-8133-5BB4CAF492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763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BD8D-C540-4956-85C0-79D1F95DD229}" type="datetimeFigureOut">
              <a:rPr lang="ja-JP" altLang="en-US"/>
              <a:pPr>
                <a:defRPr/>
              </a:pPr>
              <a:t>2022/2/1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FC07-3AFB-4D05-ADC1-B18C997631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277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0759-4AB3-4537-B932-892547F92D29}" type="datetimeFigureOut">
              <a:rPr lang="ja-JP" altLang="en-US"/>
              <a:pPr>
                <a:defRPr/>
              </a:pPr>
              <a:t>2022/2/1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504A-90F4-4C6F-A725-AA196830F7C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993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DBE0-F02E-4156-BDA2-0D89195DAE5A}" type="datetimeFigureOut">
              <a:rPr lang="ja-JP" altLang="en-US"/>
              <a:pPr>
                <a:defRPr/>
              </a:pPr>
              <a:t>2022/2/1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77AA-96F9-43D0-8B15-7529FB93A6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62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8BE0-AF28-4AA2-A977-CF8D8380B788}" type="datetimeFigureOut">
              <a:rPr lang="ja-JP" altLang="en-US"/>
              <a:pPr>
                <a:defRPr/>
              </a:pPr>
              <a:t>2022/2/1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629C-2FF0-46A7-BE40-9ADCC8DC147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695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20D050-D92B-46BA-8D9A-60BB1340E9DE}" type="datetimeFigureOut">
              <a:rPr lang="ja-JP" altLang="en-US"/>
              <a:pPr>
                <a:defRPr/>
              </a:pPr>
              <a:t>2022/2/1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966ADF-3046-455D-BCDD-D54EF6FFEC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microsoft.com/office/2007/relationships/media" Target="../media/media2.mp3"/><Relationship Id="rId7" Type="http://schemas.openxmlformats.org/officeDocument/2006/relationships/slide" Target="slide10.xml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9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jpg"/><Relationship Id="rId4" Type="http://schemas.openxmlformats.org/officeDocument/2006/relationships/audio" Target="../media/media2.mp3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15480" y="1340769"/>
            <a:ext cx="9217024" cy="266456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7200" b="1" dirty="0">
                <a:solidFill>
                  <a:srgbClr val="275691"/>
                </a:solidFill>
              </a:rPr>
              <a:t>Unit 1</a:t>
            </a:r>
            <a:r>
              <a:rPr lang="en-US" altLang="ja-JP" sz="7200" b="1" dirty="0"/>
              <a:t/>
            </a:r>
            <a:br>
              <a:rPr lang="en-US" altLang="ja-JP" sz="7200" b="1" dirty="0"/>
            </a:br>
            <a:r>
              <a:rPr lang="en-US" altLang="ja-JP" sz="7200" b="1" dirty="0"/>
              <a:t>Smart home, smart city</a:t>
            </a:r>
            <a:endParaRPr lang="ja-JP" altLang="en-US" sz="7200" b="1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 bwMode="auto">
          <a:xfrm>
            <a:off x="3611724" y="4797153"/>
            <a:ext cx="4968552" cy="10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/>
              <a:t>Small Talk, Listen</a:t>
            </a:r>
            <a:endParaRPr lang="ja-JP" altLang="en-US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754782" y="143020"/>
            <a:ext cx="6578624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Model Talk (Advanced version)</a:t>
            </a:r>
            <a:endParaRPr lang="ja-JP" altLang="en-US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568383" y="719282"/>
            <a:ext cx="11029850" cy="573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spcAft>
                <a:spcPts val="0"/>
              </a:spcAft>
              <a:buNone/>
            </a:pPr>
            <a:r>
              <a:rPr lang="en-US" altLang="ja-JP" sz="2400" dirty="0">
                <a:ea typeface="+mj-ea"/>
                <a:cs typeface="Segoe UI" pitchFamily="34" charset="0"/>
              </a:rPr>
              <a:t>A: Do you have any smart home appliances at your house?  Recently, they have been becoming popular.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400" dirty="0">
                <a:ea typeface="+mj-ea"/>
                <a:cs typeface="Segoe UI" pitchFamily="34" charset="0"/>
              </a:rPr>
              <a:t>B: Smart home appliances…, well, we recently bought a new scale.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400" dirty="0">
                <a:ea typeface="+mj-ea"/>
                <a:cs typeface="Segoe UI" pitchFamily="34" charset="0"/>
              </a:rPr>
              <a:t>A: What kind of scale?  For cooking?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400" dirty="0">
                <a:ea typeface="+mj-ea"/>
                <a:cs typeface="Segoe UI" pitchFamily="34" charset="0"/>
              </a:rPr>
              <a:t>B: No, it’s a scale to check your weight.  It can even tell the percentage of fat and muscle in your body.  Also, you can keep a record and read the graph on your smartphone.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400" dirty="0">
                <a:ea typeface="+mj-ea"/>
                <a:cs typeface="Segoe UI" pitchFamily="34" charset="0"/>
              </a:rPr>
              <a:t>A: That sounds great.  It will be a great help for your health.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400" dirty="0">
                <a:ea typeface="+mj-ea"/>
                <a:cs typeface="Segoe UI" pitchFamily="34" charset="0"/>
              </a:rPr>
              <a:t>B: Exactly.  How about you?  Do you have any smart appliances at home?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400" dirty="0">
                <a:ea typeface="+mj-ea"/>
                <a:cs typeface="Segoe UI" pitchFamily="34" charset="0"/>
              </a:rPr>
              <a:t>A: No, but I want one in the future. 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400" dirty="0">
                <a:ea typeface="+mj-ea"/>
                <a:cs typeface="Segoe UI" pitchFamily="34" charset="0"/>
              </a:rPr>
              <a:t>B: What kind do you want?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400" dirty="0">
                <a:ea typeface="+mj-ea"/>
                <a:cs typeface="Segoe UI" pitchFamily="34" charset="0"/>
              </a:rPr>
              <a:t>A: I want a smart speaker.  It can play music, show emails you get, and even wake you up in the morning!  Isn’t it convenient?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400" dirty="0">
                <a:ea typeface="+mj-ea"/>
                <a:cs typeface="Segoe UI" pitchFamily="34" charset="0"/>
              </a:rPr>
              <a:t>B: Excellent!  You should get one soon.  I’m sure it will make your life more enjoyable.</a:t>
            </a:r>
            <a:endParaRPr lang="ja-JP" altLang="en-US" sz="2400" dirty="0">
              <a:ea typeface="+mj-ea"/>
              <a:cs typeface="Segoe UI" pitchFamily="34" charset="0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11196000" y="134470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" name="S1_47_U01_ST_Ad">
            <a:hlinkClick r:id="" action="ppaction://media"/>
            <a:extLst>
              <a:ext uri="{FF2B5EF4-FFF2-40B4-BE49-F238E27FC236}">
                <a16:creationId xmlns:a16="http://schemas.microsoft.com/office/drawing/2014/main" id="{C8FE1FD1-0E3A-4DDE-BB1B-A38CE5753D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2144" y="337729"/>
            <a:ext cx="373003" cy="3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839867" y="115888"/>
            <a:ext cx="3529012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Small </a:t>
            </a:r>
            <a:r>
              <a:rPr lang="en-US" altLang="ja-JP" sz="4000" b="1" dirty="0">
                <a:solidFill>
                  <a:srgbClr val="095AB2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</a:t>
            </a:r>
            <a:r>
              <a:rPr lang="en-US" altLang="ja-JP" sz="4000" b="1" dirty="0">
                <a:solidFill>
                  <a:srgbClr val="0070C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alk</a:t>
            </a:r>
            <a:endParaRPr lang="ja-JP" altLang="en-US" sz="4000" b="1" dirty="0">
              <a:solidFill>
                <a:srgbClr val="0070C0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77" name="コンテンツ プレースホルダー 2"/>
          <p:cNvSpPr txBox="1">
            <a:spLocks/>
          </p:cNvSpPr>
          <p:nvPr/>
        </p:nvSpPr>
        <p:spPr bwMode="auto">
          <a:xfrm>
            <a:off x="11196000" y="134470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4989558" y="5846164"/>
            <a:ext cx="2763773" cy="9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ja-JP" sz="1800" dirty="0">
                <a:ea typeface="HG創英角ﾎﾟｯﾌﾟ体" pitchFamily="49" charset="-128"/>
                <a:cs typeface="Segoe UI" pitchFamily="34" charset="0"/>
              </a:rPr>
              <a:t>Model Talk</a:t>
            </a:r>
            <a:endParaRPr lang="en-US" altLang="ja-JP" sz="3600" dirty="0">
              <a:ea typeface="HG創英角ﾎﾟｯﾌﾟ体" pitchFamily="49" charset="-128"/>
              <a:cs typeface="Segoe UI" pitchFamily="34" charset="0"/>
            </a:endParaRPr>
          </a:p>
          <a:p>
            <a:pPr marL="0" indent="0" eaLnBrk="1" hangingPunct="1">
              <a:buNone/>
            </a:pPr>
            <a:r>
              <a:rPr lang="en-US" altLang="ja-JP" dirty="0">
                <a:ea typeface="HG創英角ﾎﾟｯﾌﾟ体" pitchFamily="49" charset="-128"/>
                <a:cs typeface="Segoe UI" pitchFamily="34" charset="0"/>
              </a:rPr>
              <a:t>Standard  </a:t>
            </a:r>
            <a:r>
              <a:rPr lang="en-US" altLang="ja-JP" dirty="0">
                <a:ea typeface="HG創英角ﾎﾟｯﾌﾟ体" pitchFamily="49" charset="-128"/>
                <a:cs typeface="Segoe UI" pitchFamily="34" charset="0"/>
                <a:hlinkClick r:id="rId6" action="ppaction://hlinksldjump"/>
              </a:rPr>
              <a:t>script</a:t>
            </a:r>
            <a:endParaRPr lang="ja-JP" altLang="en-US" dirty="0">
              <a:ea typeface="HG創英角ﾎﾟｯﾌﾟ体" pitchFamily="49" charset="-128"/>
              <a:cs typeface="Segoe UI" pitchFamily="34" charset="0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9068366" y="6144206"/>
            <a:ext cx="3076306" cy="62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ja-JP" dirty="0">
                <a:ea typeface="HG創英角ﾎﾟｯﾌﾟ体" pitchFamily="49" charset="-128"/>
                <a:cs typeface="Segoe UI" pitchFamily="34" charset="0"/>
              </a:rPr>
              <a:t>Advanced  </a:t>
            </a:r>
            <a:r>
              <a:rPr lang="en-US" altLang="ja-JP" dirty="0">
                <a:ea typeface="HG創英角ﾎﾟｯﾌﾟ体" pitchFamily="49" charset="-128"/>
                <a:cs typeface="Segoe UI" pitchFamily="34" charset="0"/>
                <a:hlinkClick r:id="rId7" action="ppaction://hlinksldjump"/>
              </a:rPr>
              <a:t>script</a:t>
            </a:r>
            <a:endParaRPr lang="ja-JP" altLang="en-US" dirty="0">
              <a:ea typeface="HG創英角ﾎﾟｯﾌﾟ体" pitchFamily="49" charset="-128"/>
              <a:cs typeface="Segoe UI" pitchFamily="34" charset="0"/>
            </a:endParaRPr>
          </a:p>
        </p:txBody>
      </p:sp>
      <p:pic>
        <p:nvPicPr>
          <p:cNvPr id="6" name="図 5" descr="FB1 Unit01 画像0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980728"/>
            <a:ext cx="3259212" cy="2174514"/>
          </a:xfrm>
          <a:prstGeom prst="rect">
            <a:avLst/>
          </a:prstGeom>
        </p:spPr>
      </p:pic>
      <p:pic>
        <p:nvPicPr>
          <p:cNvPr id="7" name="図 6" descr="FB1 Unit01 画像0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980728"/>
            <a:ext cx="3187373" cy="2126584"/>
          </a:xfrm>
          <a:prstGeom prst="rect">
            <a:avLst/>
          </a:prstGeom>
        </p:spPr>
      </p:pic>
      <p:pic>
        <p:nvPicPr>
          <p:cNvPr id="9" name="図 8" descr="FB1 Unit01 画像03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14" b="9258"/>
          <a:stretch/>
        </p:blipFill>
        <p:spPr>
          <a:xfrm>
            <a:off x="4511824" y="3212976"/>
            <a:ext cx="3312016" cy="2106000"/>
          </a:xfrm>
          <a:prstGeom prst="rect">
            <a:avLst/>
          </a:prstGeom>
        </p:spPr>
      </p:pic>
      <p:pic>
        <p:nvPicPr>
          <p:cNvPr id="10" name="図 9" descr="FB1 Unit01 画像04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3" y="3212976"/>
            <a:ext cx="3168352" cy="2107276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479376" y="1219338"/>
            <a:ext cx="4752528" cy="2388994"/>
          </a:xfrm>
          <a:prstGeom prst="wedgeEllipseCallout">
            <a:avLst>
              <a:gd name="adj1" fmla="val -44450"/>
              <a:gd name="adj2" fmla="val 48961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buNone/>
            </a:pPr>
            <a:r>
              <a:rPr lang="en-US" altLang="ja-JP" sz="3200" dirty="0">
                <a:ea typeface="HG創英角ﾎﾟｯﾌﾟ体" pitchFamily="49" charset="-128"/>
                <a:cs typeface="Segoe UI" pitchFamily="34" charset="0"/>
              </a:rPr>
              <a:t>Do you have any smart home appliances at your house?</a:t>
            </a:r>
            <a:endParaRPr lang="ja-JP" altLang="en-US" sz="3200" dirty="0">
              <a:ea typeface="HG創英角ﾎﾟｯﾌﾟ体" pitchFamily="49" charset="-128"/>
              <a:cs typeface="Segoe UI" pitchFamily="34" charset="0"/>
            </a:endParaRPr>
          </a:p>
        </p:txBody>
      </p:sp>
      <p:sp>
        <p:nvSpPr>
          <p:cNvPr id="12" name="円形吹き出し 11"/>
          <p:cNvSpPr/>
          <p:nvPr/>
        </p:nvSpPr>
        <p:spPr>
          <a:xfrm>
            <a:off x="180040" y="3725683"/>
            <a:ext cx="5351199" cy="1908900"/>
          </a:xfrm>
          <a:prstGeom prst="wedgeEllipseCallout">
            <a:avLst>
              <a:gd name="adj1" fmla="val 45610"/>
              <a:gd name="adj2" fmla="val 42548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ts val="0"/>
              </a:spcBef>
              <a:buNone/>
            </a:pPr>
            <a:r>
              <a:rPr lang="en-US" altLang="ja-JP" sz="3200" spc="-100" dirty="0">
                <a:ea typeface="Segoe UI Symbol" pitchFamily="34" charset="0"/>
                <a:cs typeface="Segoe UI" pitchFamily="34" charset="0"/>
              </a:rPr>
              <a:t>What kind of smart home appliance do you want in the future?</a:t>
            </a:r>
            <a:endParaRPr lang="ja-JP" altLang="en-US" sz="3200" spc="-100" dirty="0">
              <a:ea typeface="HG創英角ﾎﾟｯﾌﾟ体" pitchFamily="49" charset="-128"/>
              <a:cs typeface="Segoe UI" pitchFamily="34" charset="0"/>
            </a:endParaRPr>
          </a:p>
        </p:txBody>
      </p:sp>
      <p:pic>
        <p:nvPicPr>
          <p:cNvPr id="2" name="S1_46_U01_ST_St">
            <a:hlinkClick r:id="" action="ppaction://media"/>
            <a:extLst>
              <a:ext uri="{FF2B5EF4-FFF2-40B4-BE49-F238E27FC236}">
                <a16:creationId xmlns:a16="http://schemas.microsoft.com/office/drawing/2014/main" id="{3E042FE4-9EDB-4CD7-9197-4BA34A1D71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14069" y="6326180"/>
            <a:ext cx="304800" cy="304800"/>
          </a:xfrm>
          <a:prstGeom prst="rect">
            <a:avLst/>
          </a:prstGeom>
        </p:spPr>
      </p:pic>
      <p:pic>
        <p:nvPicPr>
          <p:cNvPr id="11" name="S1_47_U01_ST_Ad">
            <a:hlinkClick r:id="" action="ppaction://media"/>
            <a:extLst>
              <a:ext uri="{FF2B5EF4-FFF2-40B4-BE49-F238E27FC236}">
                <a16:creationId xmlns:a16="http://schemas.microsoft.com/office/drawing/2014/main" id="{8B4EB6D5-4D18-4BE2-99E0-294D3A6691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44272" y="6338554"/>
            <a:ext cx="305947" cy="30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1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3287688" y="1916832"/>
            <a:ext cx="4824536" cy="1296145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eaLnBrk="1" hangingPunct="1">
              <a:buNone/>
            </a:pPr>
            <a:r>
              <a:rPr lang="ja-JP" altLang="en-US" sz="2000" dirty="0">
                <a:cs typeface="Segoe UI" pitchFamily="34" charset="0"/>
              </a:rPr>
              <a:t>①</a:t>
            </a:r>
            <a:r>
              <a:rPr lang="en-US" altLang="ja-JP" sz="3200" dirty="0">
                <a:cs typeface="Segoe UI" pitchFamily="34" charset="0"/>
              </a:rPr>
              <a:t>Smart home </a:t>
            </a:r>
            <a:r>
              <a:rPr lang="en-US" altLang="ja-JP" sz="3200">
                <a:cs typeface="Segoe UI" pitchFamily="34" charset="0"/>
              </a:rPr>
              <a:t>appliance: [                </a:t>
            </a:r>
            <a:r>
              <a:rPr lang="en-US" altLang="ja-JP" sz="3200" dirty="0">
                <a:cs typeface="Segoe UI" pitchFamily="34" charset="0"/>
              </a:rPr>
              <a:t>]</a:t>
            </a:r>
            <a:r>
              <a:rPr lang="ja-JP" altLang="en-US" sz="3200" dirty="0">
                <a:cs typeface="Segoe UI" pitchFamily="34" charset="0"/>
              </a:rPr>
              <a:t> </a:t>
            </a:r>
            <a:r>
              <a:rPr lang="en-US" altLang="ja-JP" sz="3200" dirty="0">
                <a:cs typeface="Segoe UI" pitchFamily="34" charset="0"/>
              </a:rPr>
              <a:t>vacuum cleaner</a:t>
            </a:r>
            <a:endParaRPr lang="ja-JP" altLang="en-US" sz="3200" dirty="0">
              <a:cs typeface="Segoe UI" pitchFamily="34" charset="0"/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 bwMode="auto">
          <a:xfrm>
            <a:off x="8112224" y="3140968"/>
            <a:ext cx="2808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ja-JP" sz="2000" dirty="0">
                <a:cs typeface="Segoe UI" pitchFamily="34" charset="0"/>
              </a:rPr>
              <a:t>③</a:t>
            </a:r>
            <a:r>
              <a:rPr lang="en-US" altLang="ja-JP" dirty="0">
                <a:cs typeface="Segoe UI" pitchFamily="34" charset="0"/>
              </a:rPr>
              <a:t>She [             ] one at home.</a:t>
            </a:r>
            <a:endParaRPr lang="ja-JP" altLang="en-US" dirty="0">
              <a:cs typeface="Segoe UI" pitchFamily="34" charset="0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8472264" y="2420888"/>
            <a:ext cx="2088232" cy="0"/>
          </a:xfrm>
          <a:prstGeom prst="straightConnector1">
            <a:avLst/>
          </a:prstGeom>
          <a:ln w="57150" cmpd="sng">
            <a:solidFill>
              <a:srgbClr val="FF0000"/>
            </a:solidFill>
            <a:miter lim="800000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902598" y="139438"/>
            <a:ext cx="1562472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Listen</a:t>
            </a:r>
            <a:endParaRPr lang="ja-JP" altLang="en-US" sz="4000" b="1" dirty="0">
              <a:solidFill>
                <a:srgbClr val="0070C0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2598" y="699160"/>
            <a:ext cx="10594002" cy="113180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ja-JP" dirty="0"/>
              <a:t>Pedro and Dao are talking about a smart home appliance. Listen to the conversation and fill in the blanks.</a:t>
            </a:r>
            <a:endParaRPr lang="ja-JP" altLang="en-US" sz="2800" dirty="0">
              <a:ea typeface="HG創英角ﾎﾟｯﾌﾟ体" pitchFamily="49" charset="-128"/>
              <a:cs typeface="Segoe UI" pitchFamily="34" charset="0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3748231" y="2575372"/>
            <a:ext cx="108011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ja-JP" dirty="0">
                <a:solidFill>
                  <a:srgbClr val="FF6600"/>
                </a:solidFill>
                <a:ea typeface="HG創英角ﾎﾟｯﾌﾟ体" pitchFamily="49" charset="-128"/>
                <a:cs typeface="Segoe UI" pitchFamily="34" charset="0"/>
              </a:rPr>
              <a:t>robot</a:t>
            </a:r>
            <a:endParaRPr lang="ja-JP" altLang="en-US" dirty="0">
              <a:solidFill>
                <a:srgbClr val="FF6600"/>
              </a:solidFill>
              <a:ea typeface="HG創英角ﾎﾟｯﾌﾟ体" pitchFamily="49" charset="-128"/>
              <a:cs typeface="Segoe UI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988840"/>
            <a:ext cx="878654" cy="1476000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 rot="7071594">
            <a:off x="3767152" y="3792488"/>
            <a:ext cx="1296000" cy="180000"/>
          </a:xfrm>
          <a:prstGeom prst="rightArrow">
            <a:avLst/>
          </a:prstGeom>
          <a:solidFill>
            <a:srgbClr val="DE2246"/>
          </a:solidFill>
          <a:ln>
            <a:solidFill>
              <a:srgbClr val="DE2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487488" y="4581128"/>
            <a:ext cx="4032447" cy="1800200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rgbClr val="000000"/>
                </a:solidFill>
              </a:rPr>
              <a:t>④</a:t>
            </a:r>
            <a:r>
              <a:rPr lang="en-US" altLang="ja-JP" sz="3200" dirty="0">
                <a:solidFill>
                  <a:srgbClr val="000000"/>
                </a:solidFill>
              </a:rPr>
              <a:t>It can’t [             ] when there are things on the floor.</a:t>
            </a:r>
            <a:endParaRPr kumimoji="1" lang="ja-JP" altLang="en-US" sz="3200" dirty="0">
              <a:solidFill>
                <a:srgbClr val="000000"/>
              </a:solidFill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983432" y="3501008"/>
            <a:ext cx="30963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ja-JP" altLang="en-US" sz="2000" dirty="0">
                <a:cs typeface="Segoe UI" pitchFamily="34" charset="0"/>
              </a:rPr>
              <a:t>②</a:t>
            </a:r>
            <a:r>
              <a:rPr lang="en-US" altLang="ja-JP" dirty="0">
                <a:cs typeface="Segoe UI" pitchFamily="34" charset="0"/>
              </a:rPr>
              <a:t>He [             ] one.</a:t>
            </a:r>
            <a:endParaRPr lang="ja-JP" altLang="en-US" dirty="0">
              <a:cs typeface="Segoe UI" pitchFamily="34" charset="0"/>
            </a:endParaRPr>
          </a:p>
        </p:txBody>
      </p:sp>
      <p:sp>
        <p:nvSpPr>
          <p:cNvPr id="20" name="右矢印 19"/>
          <p:cNvSpPr/>
          <p:nvPr/>
        </p:nvSpPr>
        <p:spPr>
          <a:xfrm rot="3822057" flipV="1">
            <a:off x="6071223" y="3792486"/>
            <a:ext cx="1296637" cy="180000"/>
          </a:xfrm>
          <a:prstGeom prst="rightArrow">
            <a:avLst/>
          </a:prstGeom>
          <a:solidFill>
            <a:srgbClr val="DE2246"/>
          </a:solidFill>
          <a:ln>
            <a:solidFill>
              <a:srgbClr val="DE2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5879976" y="4581128"/>
            <a:ext cx="4176464" cy="1883523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/>
              <a:t>⑤</a:t>
            </a:r>
            <a:r>
              <a:rPr lang="en-US" altLang="ja-JP" sz="3200" dirty="0"/>
              <a:t>Dao likes its [             </a:t>
            </a:r>
            <a:r>
              <a:rPr lang="en-US" altLang="ja-JP" sz="3200" dirty="0" smtClean="0"/>
              <a:t>]</a:t>
            </a:r>
            <a:r>
              <a:rPr lang="ja-JP" altLang="en-US" sz="3200" dirty="0" smtClean="0"/>
              <a:t>　　</a:t>
            </a:r>
            <a:r>
              <a:rPr lang="en-US" altLang="ja-JP" sz="3200" dirty="0" smtClean="0"/>
              <a:t>movements</a:t>
            </a:r>
            <a:r>
              <a:rPr lang="en-US" altLang="ja-JP" sz="3200" dirty="0"/>
              <a:t>.</a:t>
            </a:r>
            <a:endParaRPr kumimoji="1" lang="ja-JP" altLang="en-US" sz="32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916832"/>
            <a:ext cx="878654" cy="1476000"/>
          </a:xfrm>
          <a:prstGeom prst="rect">
            <a:avLst/>
          </a:prstGeom>
        </p:spPr>
      </p:pic>
      <p:sp>
        <p:nvSpPr>
          <p:cNvPr id="25" name="コンテンツ プレースホルダー 2"/>
          <p:cNvSpPr txBox="1">
            <a:spLocks/>
          </p:cNvSpPr>
          <p:nvPr/>
        </p:nvSpPr>
        <p:spPr bwMode="auto">
          <a:xfrm>
            <a:off x="11196000" y="134470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703512" y="2492896"/>
            <a:ext cx="1224136" cy="0"/>
          </a:xfrm>
          <a:prstGeom prst="straightConnector1">
            <a:avLst/>
          </a:prstGeom>
          <a:ln w="57150" cmpd="sng">
            <a:solidFill>
              <a:srgbClr val="3366FF"/>
            </a:solidFill>
            <a:miter lim="800000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コンテンツ プレースホルダー 2"/>
          <p:cNvSpPr txBox="1">
            <a:spLocks/>
          </p:cNvSpPr>
          <p:nvPr/>
        </p:nvSpPr>
        <p:spPr bwMode="auto">
          <a:xfrm>
            <a:off x="1991544" y="3717032"/>
            <a:ext cx="108011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ja-JP" dirty="0">
                <a:solidFill>
                  <a:srgbClr val="FF6600"/>
                </a:solidFill>
                <a:ea typeface="HG創英角ﾎﾟｯﾌﾟ体" pitchFamily="49" charset="-128"/>
                <a:cs typeface="Segoe UI" pitchFamily="34" charset="0"/>
              </a:rPr>
              <a:t>wants</a:t>
            </a:r>
            <a:endParaRPr lang="ja-JP" altLang="en-US" dirty="0">
              <a:solidFill>
                <a:srgbClr val="FF6600"/>
              </a:solidFill>
              <a:ea typeface="HG創英角ﾎﾟｯﾌﾟ体" pitchFamily="49" charset="-128"/>
              <a:cs typeface="Segoe UI" pitchFamily="34" charset="0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 bwMode="auto">
          <a:xfrm>
            <a:off x="9273771" y="3010808"/>
            <a:ext cx="10801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ja-JP" dirty="0" smtClean="0">
                <a:solidFill>
                  <a:srgbClr val="FF6600"/>
                </a:solidFill>
                <a:ea typeface="HG創英角ﾎﾟｯﾌﾟ体" pitchFamily="49" charset="-128"/>
                <a:cs typeface="Segoe UI" pitchFamily="34" charset="0"/>
              </a:rPr>
              <a:t>has</a:t>
            </a:r>
            <a:endParaRPr lang="ja-JP" altLang="en-US" dirty="0">
              <a:solidFill>
                <a:srgbClr val="FF6600"/>
              </a:solidFill>
              <a:ea typeface="HG創英角ﾎﾟｯﾌﾟ体" pitchFamily="49" charset="-128"/>
              <a:cs typeface="Segoe UI" pitchFamily="34" charset="0"/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 bwMode="auto">
          <a:xfrm>
            <a:off x="3261708" y="4755456"/>
            <a:ext cx="108011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ja-JP" dirty="0">
                <a:solidFill>
                  <a:srgbClr val="FF6600"/>
                </a:solidFill>
                <a:ea typeface="HG創英角ﾎﾟｯﾌﾟ体" pitchFamily="49" charset="-128"/>
                <a:cs typeface="Segoe UI" pitchFamily="34" charset="0"/>
              </a:rPr>
              <a:t>move</a:t>
            </a:r>
            <a:endParaRPr lang="ja-JP" altLang="en-US" dirty="0">
              <a:solidFill>
                <a:srgbClr val="FF6600"/>
              </a:solidFill>
              <a:ea typeface="HG創英角ﾎﾟｯﾌﾟ体" pitchFamily="49" charset="-128"/>
              <a:cs typeface="Segoe UI" pitchFamily="34" charset="0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 bwMode="auto">
          <a:xfrm>
            <a:off x="8472264" y="5054721"/>
            <a:ext cx="108011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ja-JP" dirty="0">
                <a:solidFill>
                  <a:srgbClr val="FF6600"/>
                </a:solidFill>
                <a:ea typeface="HG創英角ﾎﾟｯﾌﾟ体" pitchFamily="49" charset="-128"/>
                <a:cs typeface="Segoe UI" pitchFamily="34" charset="0"/>
              </a:rPr>
              <a:t>cute</a:t>
            </a:r>
            <a:endParaRPr lang="ja-JP" altLang="en-US" dirty="0">
              <a:solidFill>
                <a:srgbClr val="FF6600"/>
              </a:solidFill>
              <a:ea typeface="HG創英角ﾎﾟｯﾌﾟ体" pitchFamily="49" charset="-128"/>
              <a:cs typeface="Segoe UI" pitchFamily="34" charset="0"/>
            </a:endParaRPr>
          </a:p>
        </p:txBody>
      </p:sp>
      <p:pic>
        <p:nvPicPr>
          <p:cNvPr id="2" name="U1-3list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332656"/>
            <a:ext cx="360040" cy="36004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6599BD-263F-4A0F-BFFB-DC4F8A573ED2}"/>
              </a:ext>
            </a:extLst>
          </p:cNvPr>
          <p:cNvSpPr txBox="1"/>
          <p:nvPr/>
        </p:nvSpPr>
        <p:spPr bwMode="auto">
          <a:xfrm>
            <a:off x="818714" y="3429000"/>
            <a:ext cx="8311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ts val="0"/>
              </a:spcBef>
              <a:buNone/>
            </a:pPr>
            <a:r>
              <a:rPr kumimoji="1" lang="en-US" altLang="ja-JP" sz="1600" dirty="0" smtClean="0">
                <a:solidFill>
                  <a:srgbClr val="0070C0"/>
                </a:solidFill>
                <a:cs typeface="Calibri" panose="020F0502020204030204" pitchFamily="34" charset="0"/>
              </a:rPr>
              <a:t>Pedro</a:t>
            </a:r>
            <a:endParaRPr kumimoji="1" lang="ja-JP" altLang="en-US" sz="16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33DFC98-3E15-4149-A3FF-E4F06C5F9F90}"/>
              </a:ext>
            </a:extLst>
          </p:cNvPr>
          <p:cNvSpPr txBox="1"/>
          <p:nvPr/>
        </p:nvSpPr>
        <p:spPr bwMode="auto">
          <a:xfrm>
            <a:off x="10751989" y="3392832"/>
            <a:ext cx="8311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ts val="0"/>
              </a:spcBef>
              <a:buNone/>
            </a:pPr>
            <a:r>
              <a:rPr kumimoji="1" lang="en-US" altLang="ja-JP" sz="1600">
                <a:solidFill>
                  <a:srgbClr val="FF0000"/>
                </a:solidFill>
                <a:cs typeface="Calibri" panose="020F0502020204030204" pitchFamily="34" charset="0"/>
              </a:rPr>
              <a:t>Dao</a:t>
            </a:r>
            <a:endParaRPr kumimoji="1" lang="ja-JP" altLang="en-US" sz="16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build="p"/>
      <p:bldP spid="22" grpId="0" build="p"/>
      <p:bldP spid="24" grpId="0" build="p"/>
      <p:bldP spid="26" grpId="0" build="p"/>
      <p:bldP spid="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839416" y="115888"/>
            <a:ext cx="3529012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Listen Again</a:t>
            </a:r>
            <a:endParaRPr lang="ja-JP" altLang="en-US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9416" y="836712"/>
            <a:ext cx="9793088" cy="124194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buAutoNum type="arabicParenR"/>
            </a:pPr>
            <a:r>
              <a:rPr lang="en-US" altLang="ja-JP" dirty="0"/>
              <a:t>Listen again, and fill in each blank below.</a:t>
            </a:r>
          </a:p>
          <a:p>
            <a:pPr marL="514350" indent="-514350" eaLnBrk="1" hangingPunct="1">
              <a:buAutoNum type="arabicParenR"/>
            </a:pPr>
            <a:r>
              <a:rPr lang="en-US" altLang="ja-JP" dirty="0">
                <a:ea typeface="HG創英角ﾎﾟｯﾌﾟ体" pitchFamily="49" charset="-128"/>
                <a:cs typeface="Segoe UI" pitchFamily="34" charset="0"/>
              </a:rPr>
              <a:t>After that, choose one similar expression from (a</a:t>
            </a:r>
            <a:r>
              <a:rPr lang="en-US" altLang="ja-JP">
                <a:ea typeface="HG創英角ﾎﾟｯﾌﾟ体" pitchFamily="49" charset="-128"/>
                <a:cs typeface="Segoe UI" pitchFamily="34" charset="0"/>
              </a:rPr>
              <a:t>) </a:t>
            </a: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  <a:cs typeface="Segoe UI" pitchFamily="34" charset="0"/>
              </a:rPr>
              <a:t>～</a:t>
            </a:r>
            <a:r>
              <a:rPr lang="ja-JP" altLang="en-US">
                <a:ea typeface="HG創英角ﾎﾟｯﾌﾟ体" pitchFamily="49" charset="-128"/>
                <a:cs typeface="Segoe UI" pitchFamily="34" charset="0"/>
              </a:rPr>
              <a:t> </a:t>
            </a:r>
            <a:r>
              <a:rPr lang="en-US" altLang="ja-JP" dirty="0">
                <a:ea typeface="HG創英角ﾎﾟｯﾌﾟ体" pitchFamily="49" charset="-128"/>
                <a:cs typeface="Segoe UI" pitchFamily="34" charset="0"/>
              </a:rPr>
              <a:t>(c).</a:t>
            </a:r>
            <a:endParaRPr lang="ja-JP" altLang="en-US" dirty="0">
              <a:ea typeface="HG創英角ﾎﾟｯﾌﾟ体" pitchFamily="49" charset="-128"/>
              <a:cs typeface="Segoe UI" pitchFamily="34" charset="0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 bwMode="auto">
          <a:xfrm>
            <a:off x="839416" y="2190326"/>
            <a:ext cx="4752528" cy="521938"/>
          </a:xfrm>
          <a:prstGeom prst="rect">
            <a:avLst/>
          </a:prstGeom>
          <a:solidFill>
            <a:srgbClr val="A74E0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ja-JP" b="1" dirty="0">
                <a:solidFill>
                  <a:schemeClr val="bg1"/>
                </a:solidFill>
              </a:rPr>
              <a:t>Communication Strategy </a:t>
            </a:r>
            <a:r>
              <a:rPr lang="ja-JP" altLang="en-US" b="1" dirty="0">
                <a:solidFill>
                  <a:schemeClr val="bg1"/>
                </a:solidFill>
              </a:rPr>
              <a:t>①</a:t>
            </a:r>
            <a:endParaRPr lang="ja-JP" altLang="en-US" b="1" dirty="0">
              <a:solidFill>
                <a:schemeClr val="bg1"/>
              </a:solidFill>
              <a:ea typeface="HG創英角ﾎﾟｯﾌﾟ体" pitchFamily="49" charset="-128"/>
              <a:cs typeface="Segoe UI" pitchFamily="34" charset="0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 bwMode="auto">
          <a:xfrm>
            <a:off x="839416" y="2823929"/>
            <a:ext cx="8431315" cy="52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ja-JP" altLang="en-US" dirty="0">
                <a:solidFill>
                  <a:srgbClr val="A74E05"/>
                </a:solidFill>
              </a:rPr>
              <a:t>相手の発言に驚いて反応するには？</a:t>
            </a:r>
            <a:endParaRPr lang="ja-JP" altLang="en-US" dirty="0">
              <a:solidFill>
                <a:srgbClr val="A74E05"/>
              </a:solidFill>
              <a:ea typeface="HG創英角ﾎﾟｯﾌﾟ体" pitchFamily="49" charset="-128"/>
              <a:cs typeface="Segoe UI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839416" y="3457532"/>
            <a:ext cx="10369152" cy="306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ja-JP" sz="4000" dirty="0">
                <a:solidFill>
                  <a:srgbClr val="FF0000"/>
                </a:solidFill>
                <a:ea typeface="HG創英角ﾎﾟｯﾌﾟ体" pitchFamily="49" charset="-128"/>
                <a:cs typeface="Segoe UI" pitchFamily="34" charset="0"/>
              </a:rPr>
              <a:t>Dao: </a:t>
            </a:r>
            <a:r>
              <a:rPr lang="en-US" altLang="ja-JP" sz="4000" dirty="0">
                <a:ea typeface="HG創英角ﾎﾟｯﾌﾟ体" pitchFamily="49" charset="-128"/>
                <a:cs typeface="Segoe UI" pitchFamily="34" charset="0"/>
              </a:rPr>
              <a:t>I have one in my house, but it’s not perfect.</a:t>
            </a:r>
          </a:p>
          <a:p>
            <a:pPr marL="984250" indent="-984250" eaLnBrk="1" hangingPunct="1">
              <a:buNone/>
            </a:pPr>
            <a:r>
              <a:rPr lang="en-US" altLang="ja-JP" sz="4000" dirty="0">
                <a:solidFill>
                  <a:srgbClr val="0000FF"/>
                </a:solidFill>
                <a:ea typeface="HG創英角ﾎﾟｯﾌﾟ体" pitchFamily="49" charset="-128"/>
                <a:cs typeface="Segoe UI" pitchFamily="34" charset="0"/>
              </a:rPr>
              <a:t>Pedro:  </a:t>
            </a:r>
            <a:r>
              <a:rPr lang="ja-JP" altLang="en-US" sz="2800" dirty="0">
                <a:cs typeface="Segoe UI" pitchFamily="34" charset="0"/>
              </a:rPr>
              <a:t>①</a:t>
            </a:r>
            <a:r>
              <a:rPr lang="ja-JP" altLang="en-US" sz="4000" dirty="0">
                <a:cs typeface="Segoe UI" pitchFamily="34" charset="0"/>
              </a:rPr>
              <a:t>  </a:t>
            </a:r>
            <a:r>
              <a:rPr lang="en-US" altLang="ja-JP" sz="4000" dirty="0">
                <a:solidFill>
                  <a:schemeClr val="bg1"/>
                </a:solidFill>
                <a:cs typeface="Segoe UI" pitchFamily="34" charset="0"/>
              </a:rPr>
              <a:t>Is that so   </a:t>
            </a:r>
            <a:r>
              <a:rPr lang="en-US" altLang="ja-JP" sz="4000" dirty="0">
                <a:cs typeface="Segoe UI" pitchFamily="34" charset="0"/>
              </a:rPr>
              <a:t>?</a:t>
            </a:r>
            <a:r>
              <a:rPr lang="ja-JP" altLang="en-US" sz="4000" dirty="0">
                <a:cs typeface="Segoe UI" pitchFamily="34" charset="0"/>
              </a:rPr>
              <a:t>   </a:t>
            </a:r>
            <a:r>
              <a:rPr lang="en-US" altLang="ja-JP" sz="4000" dirty="0">
                <a:cs typeface="Segoe UI" pitchFamily="34" charset="0"/>
              </a:rPr>
              <a:t>Why is that?</a:t>
            </a:r>
          </a:p>
          <a:p>
            <a:pPr marL="0" indent="0" eaLnBrk="1" hangingPunct="1">
              <a:buNone/>
            </a:pPr>
            <a:r>
              <a:rPr lang="en-US" altLang="ja-JP" sz="4000" dirty="0">
                <a:cs typeface="Segoe UI" pitchFamily="34" charset="0"/>
              </a:rPr>
              <a:t>(a) True        (b) Is that so       (c) Are you all right</a:t>
            </a:r>
            <a:endParaRPr lang="ja-JP" altLang="en-US" sz="4000" dirty="0">
              <a:cs typeface="Segoe UI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868446" y="4219488"/>
            <a:ext cx="2304256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999656" y="4293096"/>
            <a:ext cx="2088232" cy="4288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srgbClr val="FF6600"/>
                </a:solidFill>
              </a:rPr>
              <a:t>Really</a:t>
            </a:r>
            <a:endParaRPr lang="ja-JP" altLang="en-US" sz="4000" dirty="0">
              <a:solidFill>
                <a:srgbClr val="FF66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 bwMode="auto">
          <a:xfrm>
            <a:off x="2999656" y="4725144"/>
            <a:ext cx="129614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ja-JP" altLang="en-US" sz="6600" dirty="0">
                <a:solidFill>
                  <a:srgbClr val="FF6600"/>
                </a:solidFill>
              </a:rPr>
              <a:t>〇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11196000" y="134470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5" name="U1-3list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332656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8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コンテンツ プレースホルダー 2"/>
          <p:cNvSpPr txBox="1">
            <a:spLocks/>
          </p:cNvSpPr>
          <p:nvPr/>
        </p:nvSpPr>
        <p:spPr bwMode="auto">
          <a:xfrm>
            <a:off x="918668" y="1844824"/>
            <a:ext cx="8673958" cy="52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ja-JP" altLang="en-US" dirty="0">
                <a:solidFill>
                  <a:srgbClr val="A74E05"/>
                </a:solidFill>
              </a:rPr>
              <a:t>相手に同情する気持ちを伝えるには</a:t>
            </a:r>
            <a:r>
              <a:rPr lang="ja-JP" altLang="en-US" dirty="0">
                <a:solidFill>
                  <a:srgbClr val="A74E05"/>
                </a:solidFill>
                <a:latin typeface="+mj-ea"/>
                <a:ea typeface="+mj-ea"/>
                <a:cs typeface="Segoe UI" pitchFamily="34" charset="0"/>
              </a:rPr>
              <a:t>？</a:t>
            </a:r>
            <a:endParaRPr lang="en-US" altLang="ja-JP" dirty="0">
              <a:solidFill>
                <a:srgbClr val="A74E05"/>
              </a:solidFill>
              <a:latin typeface="+mj-ea"/>
              <a:ea typeface="+mj-ea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918666" y="2366761"/>
            <a:ext cx="10721949" cy="431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113" indent="-900113">
              <a:spcAft>
                <a:spcPts val="0"/>
              </a:spcAft>
              <a:buNone/>
            </a:pPr>
            <a:r>
              <a:rPr lang="en-US" altLang="ja-JP" sz="4000" dirty="0">
                <a:solidFill>
                  <a:srgbClr val="FF0000"/>
                </a:solidFill>
                <a:ea typeface="HG創英角ﾎﾟｯﾌﾟ体" pitchFamily="49" charset="-128"/>
                <a:cs typeface="Segoe UI" pitchFamily="34" charset="0"/>
              </a:rPr>
              <a:t>Dao: </a:t>
            </a:r>
            <a:r>
              <a:rPr lang="en-US" altLang="ja-JP" sz="4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I have to pick them up before I use it.</a:t>
            </a:r>
          </a:p>
          <a:p>
            <a:pPr marL="900113" indent="-900113">
              <a:spcAft>
                <a:spcPts val="0"/>
              </a:spcAft>
              <a:buNone/>
            </a:pPr>
            <a:r>
              <a:rPr lang="en-US" altLang="ja-JP" sz="4000" dirty="0">
                <a:solidFill>
                  <a:srgbClr val="0000FF"/>
                </a:solidFill>
                <a:ea typeface="HG創英角ﾎﾟｯﾌﾟ体" pitchFamily="49" charset="-128"/>
                <a:cs typeface="Segoe UI" pitchFamily="34" charset="0"/>
              </a:rPr>
              <a:t>Pedro: </a:t>
            </a:r>
            <a:r>
              <a:rPr lang="en-US" altLang="ja-JP" sz="2800" dirty="0">
                <a:ea typeface="ＭＳ 明朝" panose="02020609040205080304" pitchFamily="17" charset="-128"/>
                <a:cs typeface="Times New Roman" panose="02020603050405020304" pitchFamily="18" charset="0"/>
              </a:rPr>
              <a:t>② </a:t>
            </a:r>
            <a:r>
              <a:rPr lang="en-US" altLang="ja-JP" sz="4000" dirty="0"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4000" dirty="0">
                <a:solidFill>
                  <a:schemeClr val="bg1"/>
                </a:solidFill>
                <a:cs typeface="Segoe UI" pitchFamily="34" charset="0"/>
              </a:rPr>
              <a:t>That’s a pity</a:t>
            </a:r>
            <a:r>
              <a:rPr lang="en-US" altLang="ja-JP" sz="28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en-US" sz="28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     </a:t>
            </a:r>
            <a:r>
              <a:rPr lang="en-US" altLang="ja-JP" sz="2800" dirty="0">
                <a:ea typeface="ＭＳ 明朝" panose="02020609040205080304" pitchFamily="17" charset="-128"/>
                <a:cs typeface="Times New Roman" panose="02020603050405020304" pitchFamily="18" charset="0"/>
              </a:rPr>
              <a:t>.   </a:t>
            </a:r>
            <a:r>
              <a:rPr lang="en-US" altLang="ja-JP" sz="4000" dirty="0">
                <a:ea typeface="ＭＳ 明朝" panose="02020609040205080304" pitchFamily="17" charset="-128"/>
                <a:cs typeface="Times New Roman" panose="02020603050405020304" pitchFamily="18" charset="0"/>
              </a:rPr>
              <a:t>So you don’t use it so often, right?</a:t>
            </a:r>
            <a:endParaRPr lang="en-US" altLang="ja-JP" sz="3600" dirty="0">
              <a:cs typeface="Segoe UI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ja-JP" sz="4000" dirty="0">
                <a:cs typeface="Segoe UI" pitchFamily="34" charset="0"/>
              </a:rPr>
              <a:t>(a) That’s amazing       (b) I can’t believe it   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4000" dirty="0">
                <a:cs typeface="Segoe UI" pitchFamily="34" charset="0"/>
              </a:rPr>
              <a:t>(c) That’s a pity</a:t>
            </a:r>
            <a:endParaRPr lang="ja-JP" altLang="en-US" sz="4000" dirty="0">
              <a:cs typeface="Segoe UI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820256" y="3342692"/>
            <a:ext cx="3096344" cy="5901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748248" y="3454818"/>
            <a:ext cx="3240360" cy="428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srgbClr val="FF6600"/>
                </a:solidFill>
                <a:cs typeface="Segoe UI" pitchFamily="34" charset="0"/>
              </a:rPr>
              <a:t>That’s </a:t>
            </a:r>
            <a:r>
              <a:rPr lang="ja-JP" altLang="ja-JP" sz="4000" dirty="0">
                <a:solidFill>
                  <a:srgbClr val="FF6600"/>
                </a:solidFill>
                <a:cs typeface="Segoe UI" pitchFamily="34" charset="0"/>
              </a:rPr>
              <a:t>t</a:t>
            </a:r>
            <a:r>
              <a:rPr lang="en-US" altLang="ja-JP" sz="4000" dirty="0" err="1">
                <a:solidFill>
                  <a:srgbClr val="FF6600"/>
                </a:solidFill>
                <a:cs typeface="Segoe UI" pitchFamily="34" charset="0"/>
              </a:rPr>
              <a:t>oo</a:t>
            </a:r>
            <a:r>
              <a:rPr lang="ja-JP" altLang="en-US" sz="4000" dirty="0">
                <a:solidFill>
                  <a:srgbClr val="FF6600"/>
                </a:solidFill>
                <a:cs typeface="Segoe UI" pitchFamily="34" charset="0"/>
              </a:rPr>
              <a:t> </a:t>
            </a:r>
            <a:r>
              <a:rPr lang="en-US" altLang="ja-JP" sz="4000" dirty="0">
                <a:solidFill>
                  <a:srgbClr val="FF6600"/>
                </a:solidFill>
                <a:cs typeface="Segoe UI" pitchFamily="34" charset="0"/>
              </a:rPr>
              <a:t>bad</a:t>
            </a:r>
            <a:endParaRPr lang="ja-JP" altLang="en-US" sz="4000" dirty="0">
              <a:solidFill>
                <a:srgbClr val="FF66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 bwMode="auto">
          <a:xfrm>
            <a:off x="767408" y="5661248"/>
            <a:ext cx="1008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ja-JP" altLang="en-US" sz="6000" dirty="0">
                <a:solidFill>
                  <a:srgbClr val="FF6600"/>
                </a:solidFill>
              </a:rPr>
              <a:t>〇</a:t>
            </a: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 bwMode="auto">
          <a:xfrm>
            <a:off x="918668" y="1262003"/>
            <a:ext cx="4889300" cy="521938"/>
          </a:xfrm>
          <a:prstGeom prst="rect">
            <a:avLst/>
          </a:prstGeom>
          <a:solidFill>
            <a:srgbClr val="A74E0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ja-JP" b="1" dirty="0">
                <a:solidFill>
                  <a:schemeClr val="bg1"/>
                </a:solidFill>
              </a:rPr>
              <a:t>Communication Strategy </a:t>
            </a:r>
            <a:r>
              <a:rPr lang="ja-JP" altLang="en-US" b="1" dirty="0">
                <a:solidFill>
                  <a:schemeClr val="bg1"/>
                </a:solidFill>
              </a:rPr>
              <a:t>②</a:t>
            </a:r>
            <a:endParaRPr lang="ja-JP" altLang="en-US" b="1" dirty="0">
              <a:solidFill>
                <a:schemeClr val="bg1"/>
              </a:solidFill>
              <a:ea typeface="HG創英角ﾎﾟｯﾌﾟ体" pitchFamily="49" charset="-128"/>
              <a:cs typeface="Segoe UI" pitchFamily="34" charset="0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839416" y="115888"/>
            <a:ext cx="3529012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Listen Again</a:t>
            </a:r>
            <a:endParaRPr lang="ja-JP" altLang="en-US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11196000" y="134470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9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839416" y="93231"/>
            <a:ext cx="3529012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Listen Script</a:t>
            </a:r>
            <a:endParaRPr lang="ja-JP" altLang="en-US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839416" y="692150"/>
            <a:ext cx="10873208" cy="604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solidFill>
                  <a:srgbClr val="0000FF"/>
                </a:solidFill>
                <a:ea typeface="+mj-ea"/>
                <a:cs typeface="Segoe UI" pitchFamily="34" charset="0"/>
              </a:rPr>
              <a:t>Pedro(P): </a:t>
            </a:r>
            <a:r>
              <a:rPr lang="en-US" altLang="ja-JP" sz="2800" dirty="0">
                <a:ea typeface="+mj-ea"/>
                <a:cs typeface="Segoe UI" pitchFamily="34" charset="0"/>
              </a:rPr>
              <a:t>Ah, it’s already time to clean up, but I don’t want to do it.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solidFill>
                  <a:srgbClr val="FF0000"/>
                </a:solidFill>
                <a:ea typeface="+mj-ea"/>
                <a:cs typeface="Segoe UI" pitchFamily="34" charset="0"/>
              </a:rPr>
              <a:t>Dao(D): </a:t>
            </a:r>
            <a:r>
              <a:rPr lang="en-US" altLang="ja-JP" sz="2800" dirty="0">
                <a:ea typeface="+mj-ea"/>
                <a:cs typeface="Segoe UI" pitchFamily="34" charset="0"/>
              </a:rPr>
              <a:t>What are you saying, Pedro! </a:t>
            </a:r>
            <a:r>
              <a:rPr lang="en-US" altLang="ja-JP" sz="2800" dirty="0" smtClean="0">
                <a:ea typeface="+mj-ea"/>
                <a:cs typeface="Segoe UI" pitchFamily="34" charset="0"/>
              </a:rPr>
              <a:t> Let’s </a:t>
            </a:r>
            <a:r>
              <a:rPr lang="en-US" altLang="ja-JP" sz="2800" dirty="0">
                <a:ea typeface="+mj-ea"/>
                <a:cs typeface="Segoe UI" pitchFamily="34" charset="0"/>
              </a:rPr>
              <a:t>do it together.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solidFill>
                  <a:srgbClr val="0000FF"/>
                </a:solidFill>
                <a:ea typeface="+mj-ea"/>
                <a:cs typeface="Segoe UI" pitchFamily="34" charset="0"/>
              </a:rPr>
              <a:t>P: </a:t>
            </a:r>
            <a:r>
              <a:rPr lang="en-US" altLang="ja-JP" sz="2800" dirty="0">
                <a:ea typeface="+mj-ea"/>
                <a:cs typeface="Segoe UI" pitchFamily="34" charset="0"/>
              </a:rPr>
              <a:t>I want a robot vacuum cleaner. </a:t>
            </a:r>
            <a:r>
              <a:rPr lang="en-US" altLang="ja-JP" sz="2800" dirty="0" smtClean="0">
                <a:ea typeface="+mj-ea"/>
                <a:cs typeface="Segoe UI" pitchFamily="34" charset="0"/>
              </a:rPr>
              <a:t> I </a:t>
            </a:r>
            <a:r>
              <a:rPr lang="en-US" altLang="ja-JP" sz="2800" dirty="0">
                <a:ea typeface="+mj-ea"/>
                <a:cs typeface="Segoe UI" pitchFamily="34" charset="0"/>
              </a:rPr>
              <a:t>heard it cleans the floor just by talking to it.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solidFill>
                  <a:srgbClr val="FF0000"/>
                </a:solidFill>
                <a:ea typeface="+mj-ea"/>
                <a:cs typeface="Segoe UI" pitchFamily="34" charset="0"/>
              </a:rPr>
              <a:t>D: </a:t>
            </a:r>
            <a:r>
              <a:rPr lang="en-US" altLang="ja-JP" sz="2800" dirty="0">
                <a:ea typeface="+mj-ea"/>
                <a:cs typeface="Segoe UI" pitchFamily="34" charset="0"/>
              </a:rPr>
              <a:t>I have one in my house, but it’s not perfect.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solidFill>
                  <a:srgbClr val="0000FF"/>
                </a:solidFill>
                <a:ea typeface="+mj-ea"/>
                <a:cs typeface="Segoe UI" pitchFamily="34" charset="0"/>
              </a:rPr>
              <a:t>P: </a:t>
            </a:r>
            <a:r>
              <a:rPr lang="en-US" altLang="ja-JP" sz="2800" dirty="0">
                <a:ea typeface="+mj-ea"/>
                <a:cs typeface="Segoe UI" pitchFamily="34" charset="0"/>
              </a:rPr>
              <a:t>Really? </a:t>
            </a:r>
            <a:r>
              <a:rPr lang="en-US" altLang="ja-JP" sz="2800" dirty="0" smtClean="0">
                <a:ea typeface="+mj-ea"/>
                <a:cs typeface="Segoe UI" pitchFamily="34" charset="0"/>
              </a:rPr>
              <a:t> Why </a:t>
            </a:r>
            <a:r>
              <a:rPr lang="en-US" altLang="ja-JP" sz="2800" dirty="0">
                <a:ea typeface="+mj-ea"/>
                <a:cs typeface="Segoe UI" pitchFamily="34" charset="0"/>
              </a:rPr>
              <a:t>is that?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solidFill>
                  <a:srgbClr val="FF0000"/>
                </a:solidFill>
                <a:ea typeface="+mj-ea"/>
                <a:cs typeface="Segoe UI" pitchFamily="34" charset="0"/>
              </a:rPr>
              <a:t>D: </a:t>
            </a:r>
            <a:r>
              <a:rPr lang="en-US" altLang="ja-JP" sz="2800" dirty="0">
                <a:ea typeface="+mj-ea"/>
                <a:cs typeface="Segoe UI" pitchFamily="34" charset="0"/>
              </a:rPr>
              <a:t>It can’t move when there are things on the floor</a:t>
            </a:r>
            <a:r>
              <a:rPr lang="en-US" altLang="ja-JP" sz="2800" dirty="0" smtClean="0">
                <a:ea typeface="+mj-ea"/>
                <a:cs typeface="Segoe UI" pitchFamily="34" charset="0"/>
              </a:rPr>
              <a:t>.  </a:t>
            </a:r>
            <a:r>
              <a:rPr lang="en-US" altLang="ja-JP" sz="2800" dirty="0">
                <a:ea typeface="+mj-ea"/>
                <a:cs typeface="Segoe UI" pitchFamily="34" charset="0"/>
              </a:rPr>
              <a:t>I have to pick them up before I use it.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solidFill>
                  <a:srgbClr val="0000FF"/>
                </a:solidFill>
                <a:ea typeface="+mj-ea"/>
                <a:cs typeface="Segoe UI" pitchFamily="34" charset="0"/>
              </a:rPr>
              <a:t>P: </a:t>
            </a:r>
            <a:r>
              <a:rPr lang="en-US" altLang="ja-JP" sz="2800" dirty="0">
                <a:ea typeface="+mj-ea"/>
                <a:cs typeface="Segoe UI" pitchFamily="34" charset="0"/>
              </a:rPr>
              <a:t>That’s too bad. </a:t>
            </a:r>
            <a:r>
              <a:rPr lang="en-US" altLang="ja-JP" sz="2800" dirty="0" smtClean="0">
                <a:ea typeface="+mj-ea"/>
                <a:cs typeface="Segoe UI" pitchFamily="34" charset="0"/>
              </a:rPr>
              <a:t> So </a:t>
            </a:r>
            <a:r>
              <a:rPr lang="en-US" altLang="ja-JP" sz="2800" dirty="0">
                <a:ea typeface="+mj-ea"/>
                <a:cs typeface="Segoe UI" pitchFamily="34" charset="0"/>
              </a:rPr>
              <a:t>you don’t use it so often, right?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solidFill>
                  <a:srgbClr val="FF0000"/>
                </a:solidFill>
                <a:ea typeface="+mj-ea"/>
                <a:cs typeface="Segoe UI" pitchFamily="34" charset="0"/>
              </a:rPr>
              <a:t>D: </a:t>
            </a:r>
            <a:r>
              <a:rPr lang="en-US" altLang="ja-JP" sz="2800" dirty="0">
                <a:ea typeface="+mj-ea"/>
                <a:cs typeface="Segoe UI" pitchFamily="34" charset="0"/>
              </a:rPr>
              <a:t>Well, I use it every day because I like its cute movements.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solidFill>
                  <a:srgbClr val="0000FF"/>
                </a:solidFill>
                <a:ea typeface="+mj-ea"/>
                <a:cs typeface="Segoe UI" pitchFamily="34" charset="0"/>
              </a:rPr>
              <a:t>P: </a:t>
            </a:r>
            <a:r>
              <a:rPr lang="en-US" altLang="ja-JP" sz="2800" dirty="0">
                <a:ea typeface="+mj-ea"/>
                <a:cs typeface="Segoe UI" pitchFamily="34" charset="0"/>
              </a:rPr>
              <a:t>Ha-ha. </a:t>
            </a:r>
            <a:r>
              <a:rPr lang="en-US" altLang="ja-JP" sz="2800" dirty="0" smtClean="0">
                <a:ea typeface="+mj-ea"/>
                <a:cs typeface="Segoe UI" pitchFamily="34" charset="0"/>
              </a:rPr>
              <a:t> That’s </a:t>
            </a:r>
            <a:r>
              <a:rPr lang="en-US" altLang="ja-JP" sz="2800" dirty="0">
                <a:ea typeface="+mj-ea"/>
                <a:cs typeface="Segoe UI" pitchFamily="34" charset="0"/>
              </a:rPr>
              <a:t>interesting. </a:t>
            </a:r>
            <a:r>
              <a:rPr lang="en-US" altLang="ja-JP" sz="2800" dirty="0" smtClean="0">
                <a:ea typeface="+mj-ea"/>
                <a:cs typeface="Segoe UI" pitchFamily="34" charset="0"/>
              </a:rPr>
              <a:t> I </a:t>
            </a:r>
            <a:r>
              <a:rPr lang="en-US" altLang="ja-JP" sz="2800" dirty="0">
                <a:ea typeface="+mj-ea"/>
                <a:cs typeface="Segoe UI" pitchFamily="34" charset="0"/>
              </a:rPr>
              <a:t>will ask my parents to buy one.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solidFill>
                  <a:srgbClr val="FF0000"/>
                </a:solidFill>
                <a:ea typeface="+mj-ea"/>
                <a:cs typeface="Segoe UI" pitchFamily="34" charset="0"/>
              </a:rPr>
              <a:t>D: </a:t>
            </a:r>
            <a:r>
              <a:rPr lang="en-US" altLang="ja-JP" sz="2800" dirty="0">
                <a:ea typeface="+mj-ea"/>
                <a:cs typeface="Segoe UI" pitchFamily="34" charset="0"/>
              </a:rPr>
              <a:t>Anyway, we have to clean this room up now.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11196000" y="134470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6" name="U1-3list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60648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839416" y="804284"/>
            <a:ext cx="10801200" cy="593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spcAft>
                <a:spcPts val="0"/>
              </a:spcAft>
              <a:buNone/>
            </a:pPr>
            <a:r>
              <a:rPr lang="en-US" altLang="ja-JP" sz="3600" dirty="0">
                <a:solidFill>
                  <a:srgbClr val="0000FF"/>
                </a:solidFill>
                <a:cs typeface="Segoe UI" pitchFamily="34" charset="0"/>
              </a:rPr>
              <a:t>Pedro(P): </a:t>
            </a:r>
            <a:r>
              <a:rPr lang="en-US" altLang="ja-JP" sz="3600" dirty="0">
                <a:cs typeface="Segoe UI" pitchFamily="34" charset="0"/>
              </a:rPr>
              <a:t>Ah, it’s already time to clean up, but I don’t want to do it.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3600" dirty="0">
                <a:solidFill>
                  <a:srgbClr val="FF0000"/>
                </a:solidFill>
                <a:cs typeface="Segoe UI" pitchFamily="34" charset="0"/>
              </a:rPr>
              <a:t>Dao(D): </a:t>
            </a:r>
            <a:r>
              <a:rPr lang="en-US" altLang="ja-JP" sz="3600" dirty="0">
                <a:cs typeface="Segoe UI" pitchFamily="34" charset="0"/>
              </a:rPr>
              <a:t>What </a:t>
            </a:r>
            <a:r>
              <a:rPr lang="en-US" altLang="ja-JP" sz="3600" b="1" dirty="0">
                <a:cs typeface="Segoe UI" pitchFamily="34" charset="0"/>
              </a:rPr>
              <a:t>are</a:t>
            </a:r>
            <a:r>
              <a:rPr lang="en-US" altLang="ja-JP" sz="3600" dirty="0">
                <a:cs typeface="Segoe UI" pitchFamily="34" charset="0"/>
              </a:rPr>
              <a:t> you </a:t>
            </a:r>
            <a:r>
              <a:rPr lang="en-US" altLang="ja-JP" sz="3600" b="1" dirty="0">
                <a:cs typeface="Segoe UI" pitchFamily="34" charset="0"/>
              </a:rPr>
              <a:t>saying</a:t>
            </a:r>
            <a:r>
              <a:rPr lang="en-US" altLang="ja-JP" sz="3600" dirty="0">
                <a:cs typeface="Segoe UI" pitchFamily="34" charset="0"/>
              </a:rPr>
              <a:t>, Pedro</a:t>
            </a:r>
            <a:r>
              <a:rPr lang="en-US" altLang="ja-JP" sz="3600" dirty="0" smtClean="0">
                <a:cs typeface="Segoe UI" pitchFamily="34" charset="0"/>
              </a:rPr>
              <a:t>!  </a:t>
            </a:r>
            <a:r>
              <a:rPr lang="en-US" altLang="ja-JP" sz="3600" dirty="0">
                <a:cs typeface="Segoe UI" pitchFamily="34" charset="0"/>
              </a:rPr>
              <a:t>Let’s do it together.</a:t>
            </a:r>
          </a:p>
          <a:p>
            <a:pPr marL="442913" indent="-442913">
              <a:spcAft>
                <a:spcPts val="0"/>
              </a:spcAft>
              <a:buNone/>
            </a:pPr>
            <a:r>
              <a:rPr lang="en-US" altLang="ja-JP" sz="3600" dirty="0">
                <a:solidFill>
                  <a:srgbClr val="0000FF"/>
                </a:solidFill>
                <a:cs typeface="Segoe UI" pitchFamily="34" charset="0"/>
              </a:rPr>
              <a:t>P: </a:t>
            </a:r>
            <a:r>
              <a:rPr lang="en-US" altLang="ja-JP" sz="3600" dirty="0">
                <a:cs typeface="Segoe UI" pitchFamily="34" charset="0"/>
              </a:rPr>
              <a:t>I want a robot vacuum cleaner</a:t>
            </a:r>
            <a:r>
              <a:rPr lang="en-US" altLang="ja-JP" sz="3600" dirty="0" smtClean="0">
                <a:cs typeface="Segoe UI" pitchFamily="34" charset="0"/>
              </a:rPr>
              <a:t>.  </a:t>
            </a:r>
            <a:r>
              <a:rPr lang="en-US" altLang="ja-JP" sz="3600" dirty="0">
                <a:cs typeface="Segoe UI" pitchFamily="34" charset="0"/>
              </a:rPr>
              <a:t>I </a:t>
            </a:r>
            <a:r>
              <a:rPr lang="en-US" altLang="ja-JP" sz="3600" b="1" dirty="0">
                <a:solidFill>
                  <a:srgbClr val="000000"/>
                </a:solidFill>
                <a:cs typeface="Segoe UI" pitchFamily="34" charset="0"/>
              </a:rPr>
              <a:t>heard</a:t>
            </a:r>
            <a:r>
              <a:rPr lang="en-US" altLang="ja-JP" sz="3600" dirty="0">
                <a:cs typeface="Segoe UI" pitchFamily="34" charset="0"/>
              </a:rPr>
              <a:t> it cleans the floor just by talking to it.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3600" dirty="0">
                <a:solidFill>
                  <a:srgbClr val="FF0000"/>
                </a:solidFill>
                <a:cs typeface="Segoe UI" pitchFamily="34" charset="0"/>
              </a:rPr>
              <a:t>D: </a:t>
            </a:r>
            <a:r>
              <a:rPr lang="en-US" altLang="ja-JP" sz="3600" dirty="0">
                <a:cs typeface="Segoe UI" pitchFamily="34" charset="0"/>
              </a:rPr>
              <a:t>I have one in my house, but it’s not perfect.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3600" dirty="0">
                <a:solidFill>
                  <a:srgbClr val="0000FF"/>
                </a:solidFill>
                <a:cs typeface="Segoe UI" pitchFamily="34" charset="0"/>
              </a:rPr>
              <a:t>P: </a:t>
            </a:r>
            <a:r>
              <a:rPr lang="en-US" altLang="ja-JP" sz="3600" dirty="0">
                <a:cs typeface="Segoe UI" pitchFamily="34" charset="0"/>
              </a:rPr>
              <a:t>Really? </a:t>
            </a:r>
            <a:r>
              <a:rPr lang="en-US" altLang="ja-JP" sz="3600" dirty="0" smtClean="0">
                <a:cs typeface="Segoe UI" pitchFamily="34" charset="0"/>
              </a:rPr>
              <a:t> Why </a:t>
            </a:r>
            <a:r>
              <a:rPr lang="en-US" altLang="ja-JP" sz="3600" dirty="0">
                <a:cs typeface="Segoe UI" pitchFamily="34" charset="0"/>
              </a:rPr>
              <a:t>is that?</a:t>
            </a:r>
          </a:p>
          <a:p>
            <a:pPr marL="360363" indent="-360363">
              <a:spcAft>
                <a:spcPts val="0"/>
              </a:spcAft>
              <a:buNone/>
            </a:pPr>
            <a:endParaRPr lang="en-US" altLang="ja-JP" sz="3600" dirty="0">
              <a:cs typeface="Segoe UI" pitchFamily="34" charset="0"/>
            </a:endParaRPr>
          </a:p>
          <a:p>
            <a:pPr marL="360363" indent="-360363">
              <a:spcAft>
                <a:spcPts val="0"/>
              </a:spcAft>
              <a:buNone/>
            </a:pPr>
            <a:endParaRPr lang="en-US" altLang="ja-JP" sz="3600" dirty="0">
              <a:ea typeface="+mj-ea"/>
              <a:cs typeface="Segoe UI" pitchFamily="34" charset="0"/>
            </a:endParaRPr>
          </a:p>
          <a:p>
            <a:pPr marL="360363" indent="-360363">
              <a:spcAft>
                <a:spcPts val="0"/>
              </a:spcAft>
              <a:buNone/>
            </a:pPr>
            <a:endParaRPr lang="en-US" altLang="ja-JP" sz="3600" dirty="0">
              <a:ea typeface="+mj-ea"/>
              <a:cs typeface="Segoe UI" pitchFamily="34" charset="0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839416" y="93231"/>
            <a:ext cx="3529012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Listen Script</a:t>
            </a:r>
            <a:endParaRPr lang="ja-JP" altLang="en-US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1196000" y="134470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>
                <a:solidFill>
                  <a:srgbClr val="0070C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U01_listen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260648"/>
            <a:ext cx="334392" cy="3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4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695400" y="813085"/>
            <a:ext cx="11089232" cy="564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spcAft>
                <a:spcPts val="0"/>
              </a:spcAft>
              <a:buNone/>
            </a:pPr>
            <a:r>
              <a:rPr lang="en-US" altLang="ja-JP" sz="4000" dirty="0">
                <a:solidFill>
                  <a:srgbClr val="FF0000"/>
                </a:solidFill>
                <a:cs typeface="Segoe UI" pitchFamily="34" charset="0"/>
              </a:rPr>
              <a:t>D: </a:t>
            </a:r>
            <a:r>
              <a:rPr lang="en-US" altLang="ja-JP" sz="4000" dirty="0">
                <a:cs typeface="Segoe UI" pitchFamily="34" charset="0"/>
              </a:rPr>
              <a:t>It can’t move when there are things on the floor. I have to pick them up before I use it.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4000" dirty="0">
                <a:solidFill>
                  <a:srgbClr val="0000FF"/>
                </a:solidFill>
                <a:cs typeface="Segoe UI" pitchFamily="34" charset="0"/>
              </a:rPr>
              <a:t>P: </a:t>
            </a:r>
            <a:r>
              <a:rPr lang="en-US" altLang="ja-JP" sz="4000" dirty="0">
                <a:cs typeface="Segoe UI" pitchFamily="34" charset="0"/>
              </a:rPr>
              <a:t>That’s too bad. </a:t>
            </a:r>
            <a:r>
              <a:rPr lang="en-US" altLang="ja-JP" sz="4000" dirty="0" smtClean="0">
                <a:cs typeface="Segoe UI" pitchFamily="34" charset="0"/>
              </a:rPr>
              <a:t> So </a:t>
            </a:r>
            <a:r>
              <a:rPr lang="en-US" altLang="ja-JP" sz="4000" dirty="0">
                <a:cs typeface="Segoe UI" pitchFamily="34" charset="0"/>
              </a:rPr>
              <a:t>you don’t use it so often, right?</a:t>
            </a:r>
          </a:p>
          <a:p>
            <a:pPr marL="539750" indent="-539750">
              <a:spcAft>
                <a:spcPts val="0"/>
              </a:spcAft>
              <a:buNone/>
            </a:pPr>
            <a:r>
              <a:rPr lang="en-US" altLang="ja-JP" sz="4000" dirty="0">
                <a:solidFill>
                  <a:srgbClr val="FF0000"/>
                </a:solidFill>
                <a:cs typeface="Segoe UI" pitchFamily="34" charset="0"/>
              </a:rPr>
              <a:t>D: </a:t>
            </a:r>
            <a:r>
              <a:rPr lang="en-US" altLang="ja-JP" sz="4000" dirty="0">
                <a:cs typeface="Segoe UI" pitchFamily="34" charset="0"/>
              </a:rPr>
              <a:t>Well, I use it every day because I like its cute movements.</a:t>
            </a:r>
          </a:p>
          <a:p>
            <a:pPr marL="539750" indent="-539750">
              <a:spcAft>
                <a:spcPts val="0"/>
              </a:spcAft>
              <a:buNone/>
            </a:pPr>
            <a:r>
              <a:rPr lang="en-US" altLang="ja-JP" sz="4000" dirty="0">
                <a:solidFill>
                  <a:srgbClr val="0000FF"/>
                </a:solidFill>
                <a:cs typeface="Segoe UI" pitchFamily="34" charset="0"/>
              </a:rPr>
              <a:t>P: </a:t>
            </a:r>
            <a:r>
              <a:rPr lang="en-US" altLang="ja-JP" sz="4000" dirty="0">
                <a:cs typeface="Segoe UI" pitchFamily="34" charset="0"/>
              </a:rPr>
              <a:t>Ha-ha. </a:t>
            </a:r>
            <a:r>
              <a:rPr lang="en-US" altLang="ja-JP" sz="4000" dirty="0" smtClean="0">
                <a:cs typeface="Segoe UI" pitchFamily="34" charset="0"/>
              </a:rPr>
              <a:t> That’s </a:t>
            </a:r>
            <a:r>
              <a:rPr lang="en-US" altLang="ja-JP" sz="4000" dirty="0">
                <a:cs typeface="Segoe UI" pitchFamily="34" charset="0"/>
              </a:rPr>
              <a:t>interesting. </a:t>
            </a:r>
            <a:r>
              <a:rPr lang="en-US" altLang="ja-JP" sz="4000" dirty="0" smtClean="0">
                <a:cs typeface="Segoe UI" pitchFamily="34" charset="0"/>
              </a:rPr>
              <a:t> I </a:t>
            </a:r>
            <a:r>
              <a:rPr lang="en-US" altLang="ja-JP" sz="4000" b="1" dirty="0">
                <a:cs typeface="Segoe UI" pitchFamily="34" charset="0"/>
              </a:rPr>
              <a:t>will</a:t>
            </a:r>
            <a:r>
              <a:rPr lang="en-US" altLang="ja-JP" sz="4000" dirty="0">
                <a:cs typeface="Segoe UI" pitchFamily="34" charset="0"/>
              </a:rPr>
              <a:t> ask my parents to buy one.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4000" dirty="0">
                <a:solidFill>
                  <a:srgbClr val="FF0000"/>
                </a:solidFill>
                <a:cs typeface="Segoe UI" pitchFamily="34" charset="0"/>
              </a:rPr>
              <a:t>D: </a:t>
            </a:r>
            <a:r>
              <a:rPr lang="en-US" altLang="ja-JP" sz="4000" dirty="0">
                <a:cs typeface="Segoe UI" pitchFamily="34" charset="0"/>
              </a:rPr>
              <a:t>Anyway, we have to clean this room up now.</a:t>
            </a:r>
          </a:p>
          <a:p>
            <a:pPr marL="360363" indent="-360363">
              <a:spcAft>
                <a:spcPts val="0"/>
              </a:spcAft>
              <a:buNone/>
            </a:pPr>
            <a:endParaRPr lang="en-US" altLang="ja-JP" sz="4000" dirty="0">
              <a:ea typeface="+mj-ea"/>
              <a:cs typeface="Segoe UI" pitchFamily="34" charset="0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839416" y="93231"/>
            <a:ext cx="3529012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Listen Script</a:t>
            </a:r>
            <a:endParaRPr lang="ja-JP" altLang="en-US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11196000" y="134470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>
                <a:solidFill>
                  <a:srgbClr val="0070C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U01_listen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60648"/>
            <a:ext cx="334392" cy="3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705954" y="59893"/>
            <a:ext cx="6480968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Model Talk (Standard version)</a:t>
            </a:r>
            <a:endParaRPr lang="ja-JP" altLang="en-US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705954" y="708708"/>
            <a:ext cx="10934662" cy="581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ea typeface="+mj-ea"/>
                <a:cs typeface="Segoe UI" pitchFamily="34" charset="0"/>
              </a:rPr>
              <a:t>A: Do you have any smart home appliances at your house?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ea typeface="+mj-ea"/>
                <a:cs typeface="Segoe UI" pitchFamily="34" charset="0"/>
              </a:rPr>
              <a:t>B: Well, we recently bought a new scale.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ea typeface="+mj-ea"/>
                <a:cs typeface="Segoe UI" pitchFamily="34" charset="0"/>
              </a:rPr>
              <a:t>A: What kind of scale is it?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ea typeface="+mj-ea"/>
                <a:cs typeface="Segoe UI" pitchFamily="34" charset="0"/>
              </a:rPr>
              <a:t>B: It’s a scale to check your weight.  It can also tell the percentage of fat and muscle in your body.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ea typeface="+mj-ea"/>
                <a:cs typeface="Segoe UI" pitchFamily="34" charset="0"/>
              </a:rPr>
              <a:t>A: Wow, it helps you check your condition. 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ea typeface="+mj-ea"/>
                <a:cs typeface="Segoe UI" pitchFamily="34" charset="0"/>
              </a:rPr>
              <a:t>B: Yes.  How about you?  Do you have any smart home appliances?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ea typeface="+mj-ea"/>
                <a:cs typeface="Segoe UI" pitchFamily="34" charset="0"/>
              </a:rPr>
              <a:t>A: No, but I want one in the future.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ea typeface="+mj-ea"/>
                <a:cs typeface="Segoe UI" pitchFamily="34" charset="0"/>
              </a:rPr>
              <a:t>B: What kind do you want?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ea typeface="+mj-ea"/>
                <a:cs typeface="Segoe UI" pitchFamily="34" charset="0"/>
              </a:rPr>
              <a:t>A: I want a smart speaker.  It can play music, show emails you get, and even wake you up in the morning!</a:t>
            </a:r>
          </a:p>
          <a:p>
            <a:pPr marL="360363" indent="-360363">
              <a:spcAft>
                <a:spcPts val="0"/>
              </a:spcAft>
              <a:buNone/>
            </a:pPr>
            <a:r>
              <a:rPr lang="en-US" altLang="ja-JP" sz="2800" dirty="0">
                <a:ea typeface="+mj-ea"/>
                <a:cs typeface="Segoe UI" pitchFamily="34" charset="0"/>
              </a:rPr>
              <a:t>B: That’s useful.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11196000" y="134470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" name="S1_46_U01_ST_St">
            <a:hlinkClick r:id="" action="ppaction://media"/>
            <a:extLst>
              <a:ext uri="{FF2B5EF4-FFF2-40B4-BE49-F238E27FC236}">
                <a16:creationId xmlns:a16="http://schemas.microsoft.com/office/drawing/2014/main" id="{C5460DE3-A6E7-4BE7-9594-EA5BB21EBD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86922" y="250488"/>
            <a:ext cx="342202" cy="3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ctr" eaLnBrk="1" hangingPunct="1">
          <a:spcBef>
            <a:spcPts val="0"/>
          </a:spcBef>
          <a:buNone/>
          <a:defRPr sz="4000" dirty="0" smtClean="0">
            <a:solidFill>
              <a:srgbClr val="FF0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4694</TotalTime>
  <Words>955</Words>
  <PresentationFormat>ワイド画面</PresentationFormat>
  <Paragraphs>96</Paragraphs>
  <Slides>10</Slides>
  <Notes>0</Notes>
  <HiddenSlides>0</HiddenSlides>
  <MMClips>9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1" baseType="lpstr">
      <vt:lpstr>Arial Unicode MS</vt:lpstr>
      <vt:lpstr>HG創英角ﾎﾟｯﾌﾟ体</vt:lpstr>
      <vt:lpstr>ＭＳ Ｐゴシック</vt:lpstr>
      <vt:lpstr>ＭＳ ゴシック</vt:lpstr>
      <vt:lpstr>ＭＳ 明朝</vt:lpstr>
      <vt:lpstr>Arial</vt:lpstr>
      <vt:lpstr>Calibri</vt:lpstr>
      <vt:lpstr>Segoe UI</vt:lpstr>
      <vt:lpstr>Segoe UI Symbol</vt:lpstr>
      <vt:lpstr>Times New Roman</vt:lpstr>
      <vt:lpstr>Office テーマ</vt:lpstr>
      <vt:lpstr>Unit 1 Smart home, smart city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2015-12-06T06:14:33Z</dcterms:created>
  <dcterms:modified xsi:type="dcterms:W3CDTF">2022-02-01T09:25:28Z</dcterms:modified>
</cp:coreProperties>
</file>