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</p:sldIdLst>
  <p:sldSz cx="12192000" cy="6858000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6" userDrawn="1">
          <p15:clr>
            <a:srgbClr val="A4A3A4"/>
          </p15:clr>
        </p15:guide>
        <p15:guide id="2" pos="877" userDrawn="1">
          <p15:clr>
            <a:srgbClr val="A4A3A4"/>
          </p15:clr>
        </p15:guide>
        <p15:guide id="3" orient="horz" pos="935" userDrawn="1">
          <p15:clr>
            <a:srgbClr val="A4A3A4"/>
          </p15:clr>
        </p15:guide>
        <p15:guide id="4" pos="2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e Natsumi" initials="AN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A74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8614" autoAdjust="0"/>
  </p:normalViewPr>
  <p:slideViewPr>
    <p:cSldViewPr>
      <p:cViewPr varScale="1">
        <p:scale>
          <a:sx n="87" d="100"/>
          <a:sy n="87" d="100"/>
        </p:scale>
        <p:origin x="528" y="77"/>
      </p:cViewPr>
      <p:guideLst>
        <p:guide orient="horz" pos="2796"/>
        <p:guide pos="877"/>
        <p:guide orient="horz" pos="935"/>
        <p:guide pos="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3784D-0636-4720-82F6-3A7D5F8CBC6F}" type="datetimeFigureOut">
              <a:rPr lang="ja-JP" altLang="en-US"/>
              <a:pPr>
                <a:defRPr/>
              </a:pPr>
              <a:t>2022/2/2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F969-C8E8-4F6F-A9AF-F16038FC2D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288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9C680-0D93-4AB8-B919-577E49C3A0BE}" type="datetimeFigureOut">
              <a:rPr lang="ja-JP" altLang="en-US"/>
              <a:pPr>
                <a:defRPr/>
              </a:pPr>
              <a:t>2022/2/2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42BBD-2061-429A-A5C6-B7D45E1B0D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449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C5AFD-C058-4597-9551-8A4DA6E3CA04}" type="datetimeFigureOut">
              <a:rPr lang="ja-JP" altLang="en-US"/>
              <a:pPr>
                <a:defRPr/>
              </a:pPr>
              <a:t>2022/2/2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29506-7D68-46CD-9893-B94E6A24E15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083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9FAA9-116F-4707-8533-1D665728C61A}" type="datetimeFigureOut">
              <a:rPr lang="ja-JP" altLang="en-US"/>
              <a:pPr>
                <a:defRPr/>
              </a:pPr>
              <a:t>2022/2/2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574FC-4D2A-4499-AD78-3180125F40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823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09018-0FEF-4BBF-8697-3BF1DF13F20A}" type="datetimeFigureOut">
              <a:rPr lang="ja-JP" altLang="en-US"/>
              <a:pPr>
                <a:defRPr/>
              </a:pPr>
              <a:t>2022/2/2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93362-C40E-4CB4-9CDE-9A0CDC0D7F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290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1E91A-C26E-4ED5-A568-4FE479431812}" type="datetimeFigureOut">
              <a:rPr lang="ja-JP" altLang="en-US"/>
              <a:pPr>
                <a:defRPr/>
              </a:pPr>
              <a:t>2022/2/2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D760F-99B2-4463-A050-747AEB82AD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5CF14-48CE-4EFA-A3C5-871D6290E686}" type="datetimeFigureOut">
              <a:rPr lang="ja-JP" altLang="en-US"/>
              <a:pPr>
                <a:defRPr/>
              </a:pPr>
              <a:t>2022/2/2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8497-8199-450A-8133-5BB4CAF4928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763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BD8D-C540-4956-85C0-79D1F95DD229}" type="datetimeFigureOut">
              <a:rPr lang="ja-JP" altLang="en-US"/>
              <a:pPr>
                <a:defRPr/>
              </a:pPr>
              <a:t>2022/2/2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EFC07-3AFB-4D05-ADC1-B18C997631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277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0759-4AB3-4537-B932-892547F92D29}" type="datetimeFigureOut">
              <a:rPr lang="ja-JP" altLang="en-US"/>
              <a:pPr>
                <a:defRPr/>
              </a:pPr>
              <a:t>2022/2/2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6504A-90F4-4C6F-A725-AA196830F7C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993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1DBE0-F02E-4156-BDA2-0D89195DAE5A}" type="datetimeFigureOut">
              <a:rPr lang="ja-JP" altLang="en-US"/>
              <a:pPr>
                <a:defRPr/>
              </a:pPr>
              <a:t>2022/2/2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77AA-96F9-43D0-8B15-7529FB93A6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626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98BE0-AF28-4AA2-A977-CF8D8380B788}" type="datetimeFigureOut">
              <a:rPr lang="ja-JP" altLang="en-US"/>
              <a:pPr>
                <a:defRPr/>
              </a:pPr>
              <a:t>2022/2/2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629C-2FF0-46A7-BE40-9ADCC8DC147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695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20D050-D92B-46BA-8D9A-60BB1340E9DE}" type="datetimeFigureOut">
              <a:rPr lang="ja-JP" altLang="en-US"/>
              <a:pPr>
                <a:defRPr/>
              </a:pPr>
              <a:t>2022/2/2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2966ADF-3046-455D-BCDD-D54EF6FFEC3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7.mp3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3" Type="http://schemas.microsoft.com/office/2007/relationships/media" Target="../media/media9.mp3"/><Relationship Id="rId7" Type="http://schemas.microsoft.com/office/2007/relationships/media" Target="../media/media11.mp3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5" Type="http://schemas.microsoft.com/office/2007/relationships/media" Target="../media/media10.mp3"/><Relationship Id="rId10" Type="http://schemas.openxmlformats.org/officeDocument/2006/relationships/image" Target="../media/image1.png"/><Relationship Id="rId4" Type="http://schemas.openxmlformats.org/officeDocument/2006/relationships/audio" Target="../media/media9.mp3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3.mp3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5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audio" Target="../media/media16.mp3"/><Relationship Id="rId5" Type="http://schemas.microsoft.com/office/2007/relationships/media" Target="../media/media16.mp3"/><Relationship Id="rId4" Type="http://schemas.openxmlformats.org/officeDocument/2006/relationships/audio" Target="../media/media15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8.mp3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1.mp3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15480" y="1340769"/>
            <a:ext cx="9433048" cy="2664569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7200" b="1" dirty="0">
                <a:solidFill>
                  <a:srgbClr val="0070C0"/>
                </a:solidFill>
              </a:rPr>
              <a:t>Unit 1</a:t>
            </a:r>
            <a:r>
              <a:rPr lang="en-US" altLang="ja-JP" sz="7200" b="1" dirty="0"/>
              <a:t/>
            </a:r>
            <a:br>
              <a:rPr lang="en-US" altLang="ja-JP" sz="7200" b="1" dirty="0"/>
            </a:br>
            <a:r>
              <a:rPr lang="en-US" altLang="ja-JP" sz="7200" b="1" dirty="0"/>
              <a:t>Smart home, smart city</a:t>
            </a:r>
            <a:endParaRPr lang="ja-JP" altLang="en-US" sz="7200" b="1" dirty="0"/>
          </a:p>
        </p:txBody>
      </p:sp>
      <p:sp>
        <p:nvSpPr>
          <p:cNvPr id="3" name="タイトル 1"/>
          <p:cNvSpPr txBox="1">
            <a:spLocks/>
          </p:cNvSpPr>
          <p:nvPr/>
        </p:nvSpPr>
        <p:spPr bwMode="auto">
          <a:xfrm>
            <a:off x="2927648" y="4509121"/>
            <a:ext cx="6336704" cy="129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4800" dirty="0"/>
              <a:t>FACTBOOK GRAMMAR</a:t>
            </a:r>
            <a:endParaRPr lang="ja-JP" altLang="en-US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コンテンツ プレースホルダー 2"/>
          <p:cNvSpPr txBox="1">
            <a:spLocks/>
          </p:cNvSpPr>
          <p:nvPr/>
        </p:nvSpPr>
        <p:spPr bwMode="auto">
          <a:xfrm>
            <a:off x="839416" y="980728"/>
            <a:ext cx="10729192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indent="-442913" algn="just" eaLnBrk="1" hangingPunct="1">
              <a:buNone/>
              <a:tabLst>
                <a:tab pos="442913" algn="l"/>
              </a:tabLst>
            </a:pP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4. [ have / future technologies / about / we / a meeting ] next Saturday morning.</a:t>
            </a:r>
          </a:p>
          <a:p>
            <a:pPr marL="442913" lvl="1" indent="-442913" eaLnBrk="1" hangingPunct="1">
              <a:buNone/>
              <a:tabLst>
                <a:tab pos="442913" algn="l"/>
              </a:tabLst>
            </a:pPr>
            <a:r>
              <a:rPr lang="en-US" altLang="ja-JP" sz="3200" dirty="0">
                <a:latin typeface="+mj-lt"/>
                <a:ea typeface="+mj-ea"/>
                <a:cs typeface="Segoe UI" pitchFamily="34" charset="0"/>
              </a:rPr>
              <a:t>	</a:t>
            </a:r>
            <a:r>
              <a:rPr lang="ja-JP" altLang="en-US" sz="3200" dirty="0">
                <a:latin typeface="+mj-lt"/>
                <a:ea typeface="+mj-ea"/>
                <a:cs typeface="Segoe UI" pitchFamily="34" charset="0"/>
              </a:rPr>
              <a:t>次の土曜日の午前中に，未来のテクノロジーについて話し合う会議があります。</a:t>
            </a:r>
            <a:endParaRPr lang="en-US" altLang="ja-JP" sz="3200" dirty="0">
              <a:latin typeface="+mj-lt"/>
              <a:ea typeface="+mj-ea"/>
              <a:cs typeface="Segoe UI" pitchFamily="34" charset="0"/>
            </a:endParaRPr>
          </a:p>
          <a:p>
            <a:pPr marL="442913" lvl="1" indent="-442913" eaLnBrk="1" hangingPunct="1">
              <a:buNone/>
              <a:tabLst>
                <a:tab pos="442913" algn="l"/>
              </a:tabLst>
            </a:pPr>
            <a:endParaRPr lang="en-US" altLang="ja-JP" sz="4000" dirty="0">
              <a:latin typeface="+mj-lt"/>
              <a:ea typeface="+mj-ea"/>
              <a:cs typeface="Segoe UI" pitchFamily="34" charset="0"/>
            </a:endParaRPr>
          </a:p>
          <a:p>
            <a:pPr marL="442913" lvl="1" indent="-442913" eaLnBrk="1" hangingPunct="1">
              <a:buNone/>
              <a:tabLst>
                <a:tab pos="442913" algn="l"/>
              </a:tabLst>
            </a:pPr>
            <a:r>
              <a:rPr lang="ja-JP" altLang="en-US" sz="4000" dirty="0">
                <a:latin typeface="+mj-lt"/>
                <a:ea typeface="+mj-ea"/>
                <a:cs typeface="Segoe UI" pitchFamily="34" charset="0"/>
              </a:rPr>
              <a:t>→</a:t>
            </a: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[</a:t>
            </a:r>
            <a:r>
              <a:rPr lang="ja-JP" altLang="en-US" sz="4000" dirty="0">
                <a:latin typeface="+mj-lt"/>
                <a:ea typeface="+mj-ea"/>
                <a:cs typeface="Segoe UI" pitchFamily="34" charset="0"/>
              </a:rPr>
              <a:t>                                   </a:t>
            </a: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   </a:t>
            </a:r>
            <a:r>
              <a:rPr lang="ja-JP" altLang="en-US" sz="4000" dirty="0">
                <a:latin typeface="+mj-lt"/>
                <a:ea typeface="+mj-ea"/>
                <a:cs typeface="Segoe UI" pitchFamily="34" charset="0"/>
              </a:rPr>
              <a:t>                                               </a:t>
            </a: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] </a:t>
            </a:r>
            <a:r>
              <a:rPr lang="en-US" altLang="ja-JP" sz="4000" dirty="0">
                <a:cs typeface="Segoe UI" pitchFamily="34" charset="0"/>
              </a:rPr>
              <a:t>next Saturday morning</a:t>
            </a: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.</a:t>
            </a:r>
            <a:endParaRPr lang="ja-JP" altLang="en-US" sz="4000" dirty="0"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1631504" y="4149080"/>
            <a:ext cx="950505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buNone/>
              <a:tabLst>
                <a:tab pos="0" algn="l"/>
              </a:tabLst>
            </a:pPr>
            <a:r>
              <a:rPr lang="en-US" altLang="ja-JP" sz="4000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We have a meeting about future technologies</a:t>
            </a:r>
            <a:endParaRPr lang="ja-JP" altLang="en-US" sz="4000" dirty="0">
              <a:solidFill>
                <a:srgbClr val="FF6600"/>
              </a:solidFill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623392" y="106310"/>
            <a:ext cx="5544616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sz="4000" b="1" dirty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FACTBOOK </a:t>
            </a:r>
            <a:r>
              <a:rPr lang="en-US" altLang="ja-JP" sz="4000" b="1" dirty="0" smtClean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GRAMMAR</a:t>
            </a:r>
            <a:endParaRPr lang="en-US" altLang="ja-JP" sz="4000" b="1" dirty="0">
              <a:solidFill>
                <a:srgbClr val="0070C0"/>
              </a:solidFill>
              <a:latin typeface="+mj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11160000" y="101646"/>
            <a:ext cx="80446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ja-JP" sz="1600" b="1" dirty="0">
                <a:solidFill>
                  <a:srgbClr val="0070C0"/>
                </a:solidFill>
                <a:ea typeface="Arial Unicode MS" pitchFamily="50" charset="-128"/>
                <a:cs typeface="Arial Unicode MS" pitchFamily="50" charset="-128"/>
              </a:rPr>
              <a:t>Unit 1</a:t>
            </a:r>
            <a:endParaRPr lang="en-US" altLang="ja-JP" sz="2000" b="1" dirty="0">
              <a:solidFill>
                <a:srgbClr val="0070C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" name="U01_DR2_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1114316"/>
            <a:ext cx="334392" cy="3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コンテンツ プレースホルダー 2"/>
          <p:cNvSpPr txBox="1">
            <a:spLocks/>
          </p:cNvSpPr>
          <p:nvPr/>
        </p:nvSpPr>
        <p:spPr bwMode="auto">
          <a:xfrm>
            <a:off x="911424" y="1427595"/>
            <a:ext cx="10945216" cy="502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lvl="1" indent="-444500" eaLnBrk="1" hangingPunct="1">
              <a:lnSpc>
                <a:spcPct val="150000"/>
              </a:lnSpc>
              <a:buNone/>
            </a:pPr>
            <a:r>
              <a:rPr lang="en-US" altLang="ja-JP" sz="3600" dirty="0">
                <a:solidFill>
                  <a:srgbClr val="FF0000"/>
                </a:solidFill>
              </a:rPr>
              <a:t>A: </a:t>
            </a:r>
            <a:r>
              <a:rPr lang="en-US" altLang="ja-JP" sz="3600" dirty="0"/>
              <a:t>What </a:t>
            </a:r>
            <a:r>
              <a:rPr lang="en-US" altLang="ja-JP" dirty="0"/>
              <a:t>①</a:t>
            </a:r>
            <a:r>
              <a:rPr lang="en-US" altLang="ja-JP" sz="3600" dirty="0"/>
              <a:t>(            you do            ) during the Golden Week holidays next week?</a:t>
            </a:r>
          </a:p>
          <a:p>
            <a:pPr marL="444500" lvl="1" indent="-444500" eaLnBrk="1" hangingPunct="1">
              <a:buNone/>
            </a:pPr>
            <a:r>
              <a:rPr lang="en-US" altLang="ja-JP" sz="3600" dirty="0">
                <a:solidFill>
                  <a:srgbClr val="3366FF"/>
                </a:solidFill>
              </a:rPr>
              <a:t>B: </a:t>
            </a:r>
            <a:r>
              <a:rPr lang="en-US" altLang="ja-JP" sz="3600" dirty="0"/>
              <a:t>I </a:t>
            </a:r>
            <a:r>
              <a:rPr lang="en-US" altLang="ja-JP" dirty="0"/>
              <a:t>②</a:t>
            </a:r>
            <a:r>
              <a:rPr lang="en-US" altLang="ja-JP" sz="3600" dirty="0"/>
              <a:t>(         plan         ) to go to Hokkaido by bike now. </a:t>
            </a:r>
          </a:p>
          <a:p>
            <a:pPr marL="444500" lvl="1" indent="-444500" eaLnBrk="1" hangingPunct="1">
              <a:buNone/>
            </a:pPr>
            <a:r>
              <a:rPr lang="en-US" altLang="ja-JP" sz="3600" dirty="0"/>
              <a:t>    I </a:t>
            </a:r>
            <a:r>
              <a:rPr lang="en-US" altLang="ja-JP" dirty="0"/>
              <a:t>③</a:t>
            </a:r>
            <a:r>
              <a:rPr lang="en-US" altLang="ja-JP" sz="3600" dirty="0"/>
              <a:t>(  like  ) riding my bike so much.</a:t>
            </a:r>
          </a:p>
          <a:p>
            <a:pPr marL="444500" lvl="1" indent="-444500" eaLnBrk="1" hangingPunct="1">
              <a:buNone/>
            </a:pPr>
            <a:r>
              <a:rPr lang="en-US" altLang="ja-JP" sz="3600" dirty="0">
                <a:solidFill>
                  <a:srgbClr val="FF0000"/>
                </a:solidFill>
              </a:rPr>
              <a:t>A: </a:t>
            </a:r>
            <a:r>
              <a:rPr lang="en-US" altLang="ja-JP" sz="3600" dirty="0"/>
              <a:t>Actually, I </a:t>
            </a:r>
            <a:r>
              <a:rPr lang="en-US" altLang="ja-JP" dirty="0"/>
              <a:t>④</a:t>
            </a:r>
            <a:r>
              <a:rPr lang="en-US" altLang="ja-JP" sz="3600" dirty="0"/>
              <a:t>(   go    ) to Hokkaido last year. </a:t>
            </a:r>
            <a:r>
              <a:rPr lang="en-US" altLang="ja-JP" sz="3600" dirty="0" smtClean="0"/>
              <a:t> It </a:t>
            </a:r>
            <a:r>
              <a:rPr lang="en-US" altLang="ja-JP" dirty="0"/>
              <a:t>⑤</a:t>
            </a:r>
            <a:r>
              <a:rPr lang="en-US" altLang="ja-JP" sz="3600" dirty="0"/>
              <a:t>(   be   ) May, but the cherry blossoms </a:t>
            </a:r>
            <a:r>
              <a:rPr lang="en-US" altLang="ja-JP" sz="3200" dirty="0"/>
              <a:t>⑥</a:t>
            </a:r>
            <a:r>
              <a:rPr lang="en-US" altLang="ja-JP" sz="3600" dirty="0"/>
              <a:t>(   be    ) in full bloom.</a:t>
            </a:r>
          </a:p>
          <a:p>
            <a:pPr marL="444500" lvl="1" indent="-444500" algn="just" eaLnBrk="1" hangingPunct="1">
              <a:buNone/>
            </a:pPr>
            <a:r>
              <a:rPr lang="en-US" altLang="ja-JP" sz="3600" dirty="0">
                <a:solidFill>
                  <a:srgbClr val="3366FF"/>
                </a:solidFill>
              </a:rPr>
              <a:t>B: </a:t>
            </a:r>
            <a:r>
              <a:rPr lang="en-US" altLang="ja-JP" sz="3600" dirty="0"/>
              <a:t>Really? </a:t>
            </a:r>
            <a:r>
              <a:rPr lang="en-US" altLang="ja-JP" sz="3600" dirty="0" smtClean="0"/>
              <a:t> Thank </a:t>
            </a:r>
            <a:r>
              <a:rPr lang="en-US" altLang="ja-JP" sz="3600" dirty="0"/>
              <a:t>you for the information.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3071664" y="1333621"/>
            <a:ext cx="3672408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indent="-442913" algn="ctr" eaLnBrk="1" hangingPunct="1">
              <a:lnSpc>
                <a:spcPct val="7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r>
              <a:rPr lang="en-US" altLang="ja-JP" sz="3600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are you going to </a:t>
            </a:r>
            <a:r>
              <a:rPr lang="en-US" altLang="ja-JP" sz="3600" dirty="0" smtClean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do</a:t>
            </a:r>
            <a:endParaRPr lang="ja-JP" altLang="en-US" sz="3600" dirty="0">
              <a:solidFill>
                <a:srgbClr val="FF6600"/>
              </a:solidFill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 bwMode="auto">
          <a:xfrm>
            <a:off x="953114" y="829006"/>
            <a:ext cx="3414694" cy="439756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buNone/>
            </a:pPr>
            <a:r>
              <a:rPr lang="en-US" altLang="ja-JP" sz="3200" dirty="0">
                <a:solidFill>
                  <a:schemeClr val="bg1"/>
                </a:solidFill>
                <a:latin typeface="+mj-lt"/>
                <a:ea typeface="+mj-ea"/>
                <a:cs typeface="Segoe UI" pitchFamily="34" charset="0"/>
              </a:rPr>
              <a:t>Grammar in Context</a:t>
            </a:r>
            <a:endParaRPr lang="ja-JP" altLang="en-US" sz="3200" dirty="0">
              <a:solidFill>
                <a:schemeClr val="bg1"/>
              </a:solidFill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623392" y="106310"/>
            <a:ext cx="5112568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sz="4000" b="1" dirty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FACTBOOK </a:t>
            </a:r>
            <a:r>
              <a:rPr lang="en-US" altLang="ja-JP" sz="4000" b="1" dirty="0" smtClean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GRAMMAR</a:t>
            </a:r>
            <a:endParaRPr lang="en-US" altLang="ja-JP" sz="4000" b="1" dirty="0">
              <a:solidFill>
                <a:srgbClr val="0070C0"/>
              </a:solidFill>
              <a:latin typeface="+mj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 bwMode="auto">
          <a:xfrm>
            <a:off x="11160000" y="101646"/>
            <a:ext cx="80446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ja-JP" sz="1600" b="1" dirty="0">
                <a:solidFill>
                  <a:srgbClr val="0070C0"/>
                </a:solidFill>
                <a:ea typeface="Arial Unicode MS" pitchFamily="50" charset="-128"/>
                <a:cs typeface="Arial Unicode MS" pitchFamily="50" charset="-128"/>
              </a:rPr>
              <a:t>Unit 1</a:t>
            </a:r>
            <a:endParaRPr lang="en-US" altLang="ja-JP" sz="2000" b="1" dirty="0">
              <a:solidFill>
                <a:srgbClr val="0070C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 bwMode="auto">
          <a:xfrm>
            <a:off x="2125350" y="3202699"/>
            <a:ext cx="25922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indent="-442913" algn="ctr" eaLnBrk="1" hangingPunct="1">
              <a:lnSpc>
                <a:spcPct val="8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r>
              <a:rPr lang="en-US" altLang="ja-JP" sz="3600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am planning</a:t>
            </a:r>
            <a:endParaRPr lang="ja-JP" altLang="en-US" sz="3600" dirty="0">
              <a:solidFill>
                <a:srgbClr val="FF6600"/>
              </a:solidFill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 bwMode="auto">
          <a:xfrm>
            <a:off x="2063552" y="3898371"/>
            <a:ext cx="100811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indent="-442913" algn="ctr" eaLnBrk="1" hangingPunct="1">
              <a:lnSpc>
                <a:spcPct val="8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r>
              <a:rPr lang="en-US" altLang="ja-JP" sz="3600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like</a:t>
            </a:r>
            <a:endParaRPr lang="ja-JP" altLang="en-US" sz="3600" dirty="0">
              <a:solidFill>
                <a:srgbClr val="FF6600"/>
              </a:solidFill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 bwMode="auto">
          <a:xfrm>
            <a:off x="3816380" y="4523417"/>
            <a:ext cx="100811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indent="-442913" algn="ctr" eaLnBrk="1" hangingPunct="1">
              <a:lnSpc>
                <a:spcPct val="8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r>
              <a:rPr lang="en-US" altLang="ja-JP" sz="3600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went</a:t>
            </a:r>
            <a:endParaRPr lang="ja-JP" altLang="en-US" sz="3600" dirty="0">
              <a:solidFill>
                <a:srgbClr val="FF6600"/>
              </a:solidFill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 bwMode="auto">
          <a:xfrm>
            <a:off x="10247828" y="4523417"/>
            <a:ext cx="100811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indent="-442913" algn="ctr" eaLnBrk="1" hangingPunct="1">
              <a:lnSpc>
                <a:spcPct val="8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r>
              <a:rPr lang="en-US" altLang="ja-JP" sz="3600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was</a:t>
            </a:r>
            <a:endParaRPr lang="ja-JP" altLang="en-US" sz="3600" dirty="0">
              <a:solidFill>
                <a:srgbClr val="FF6600"/>
              </a:solidFill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 bwMode="auto">
          <a:xfrm>
            <a:off x="7536160" y="5086512"/>
            <a:ext cx="100811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indent="-442913" algn="ctr" eaLnBrk="1" hangingPunct="1">
              <a:lnSpc>
                <a:spcPct val="80000"/>
              </a:lnSpc>
              <a:spcBef>
                <a:spcPts val="0"/>
              </a:spcBef>
              <a:buNone/>
              <a:tabLst>
                <a:tab pos="442913" algn="l"/>
              </a:tabLst>
            </a:pPr>
            <a:r>
              <a:rPr lang="en-US" altLang="ja-JP" sz="3600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were</a:t>
            </a:r>
            <a:endParaRPr lang="ja-JP" altLang="en-US" sz="3600" dirty="0">
              <a:solidFill>
                <a:srgbClr val="FF6600"/>
              </a:solidFill>
              <a:latin typeface="+mj-lt"/>
              <a:ea typeface="+mj-ea"/>
              <a:cs typeface="Segoe UI" pitchFamily="34" charset="0"/>
            </a:endParaRPr>
          </a:p>
        </p:txBody>
      </p:sp>
      <p:pic>
        <p:nvPicPr>
          <p:cNvPr id="2" name="U01_GC_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908720"/>
            <a:ext cx="334392" cy="3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3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39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5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コンテンツ プレースホルダー 2"/>
          <p:cNvSpPr txBox="1">
            <a:spLocks/>
          </p:cNvSpPr>
          <p:nvPr/>
        </p:nvSpPr>
        <p:spPr bwMode="auto">
          <a:xfrm>
            <a:off x="695400" y="764705"/>
            <a:ext cx="10513168" cy="39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 eaLnBrk="1" hangingPunct="1">
              <a:buNone/>
            </a:pPr>
            <a:r>
              <a:rPr lang="en-US" altLang="ja-JP" sz="3600" b="1" dirty="0" smtClean="0"/>
              <a:t>Snow</a:t>
            </a:r>
            <a:endParaRPr lang="en-US" altLang="ja-JP" sz="3600" b="1" dirty="0"/>
          </a:p>
          <a:p>
            <a:pPr marL="0" lvl="1" indent="444500" eaLnBrk="1" hangingPunct="1">
              <a:buNone/>
            </a:pPr>
            <a:r>
              <a:rPr lang="en-US" altLang="ja-JP" sz="3600" dirty="0"/>
              <a:t>When I </a:t>
            </a:r>
            <a:r>
              <a:rPr lang="en-US" altLang="ja-JP" dirty="0"/>
              <a:t>①</a:t>
            </a:r>
            <a:r>
              <a:rPr lang="en-US" altLang="ja-JP" sz="3600" dirty="0"/>
              <a:t>                                        , it </a:t>
            </a:r>
            <a:r>
              <a:rPr lang="en-US" altLang="ja-JP" dirty="0"/>
              <a:t>②</a:t>
            </a:r>
            <a:r>
              <a:rPr lang="en-US" altLang="ja-JP" sz="3600" dirty="0"/>
              <a:t>                           .  </a:t>
            </a:r>
          </a:p>
          <a:p>
            <a:pPr marL="0" lvl="1" indent="0" eaLnBrk="1" hangingPunct="1">
              <a:buNone/>
            </a:pPr>
            <a:r>
              <a:rPr lang="en-US" altLang="ja-JP" sz="3600" dirty="0"/>
              <a:t>I </a:t>
            </a:r>
            <a:r>
              <a:rPr lang="en-US" altLang="ja-JP" dirty="0"/>
              <a:t>③</a:t>
            </a:r>
            <a:r>
              <a:rPr lang="en-US" altLang="ja-JP" sz="3600" dirty="0"/>
              <a:t>                                    because I </a:t>
            </a:r>
            <a:r>
              <a:rPr lang="en-US" altLang="ja-JP" dirty="0"/>
              <a:t>④</a:t>
            </a:r>
            <a:r>
              <a:rPr lang="en-US" altLang="ja-JP" sz="3600" dirty="0"/>
              <a:t>                          .  It </a:t>
            </a:r>
          </a:p>
          <a:p>
            <a:pPr marL="0" lvl="1" indent="0" eaLnBrk="1" hangingPunct="1">
              <a:buNone/>
            </a:pPr>
            <a:r>
              <a:rPr lang="en-US" altLang="ja-JP" dirty="0"/>
              <a:t>⑤</a:t>
            </a:r>
            <a:r>
              <a:rPr lang="en-US" altLang="ja-JP" sz="3600" dirty="0"/>
              <a:t>                               now, but there are dark clouds in the sky.  It </a:t>
            </a:r>
            <a:r>
              <a:rPr lang="en-US" altLang="ja-JP" dirty="0"/>
              <a:t>⑥</a:t>
            </a:r>
            <a:r>
              <a:rPr lang="en-US" altLang="ja-JP" sz="3600" dirty="0"/>
              <a:t>                                                 </a:t>
            </a:r>
            <a:r>
              <a:rPr lang="en-US" altLang="ja-JP" sz="3600" dirty="0" smtClean="0"/>
              <a:t> </a:t>
            </a:r>
            <a:r>
              <a:rPr lang="en-US" altLang="ja-JP" sz="3600" dirty="0"/>
              <a:t>soon.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3215680" y="1507954"/>
            <a:ext cx="3888432" cy="5040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indent="-442913" eaLnBrk="1" hangingPunct="1">
              <a:lnSpc>
                <a:spcPts val="1900"/>
              </a:lnSpc>
              <a:buNone/>
              <a:tabLst>
                <a:tab pos="442913" algn="l"/>
              </a:tabLst>
            </a:pPr>
            <a:r>
              <a:rPr lang="en-US" altLang="ja-JP" sz="3600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opened the window</a:t>
            </a:r>
            <a:endParaRPr lang="ja-JP" altLang="en-US" sz="3600" dirty="0">
              <a:solidFill>
                <a:srgbClr val="FF6600"/>
              </a:solidFill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95400" y="4658302"/>
            <a:ext cx="10585176" cy="14781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 dirty="0"/>
              <a:t>雪</a:t>
            </a:r>
            <a:endParaRPr lang="en-US" altLang="ja-JP" sz="2400" b="1" dirty="0"/>
          </a:p>
          <a:p>
            <a:r>
              <a:rPr lang="ja-JP" altLang="en-US" sz="2400" b="1" dirty="0"/>
              <a:t>　私が窓を開けたとき，雪が降っていました。私は雪が好きなので，うれしかったです。今は降っていませんが，空には黒い雲があります。もうすぐ降り始めるでしょう。</a:t>
            </a: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623392" y="106310"/>
            <a:ext cx="5184576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sz="4000" b="1" dirty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FACTBOOK </a:t>
            </a:r>
            <a:r>
              <a:rPr lang="en-US" altLang="ja-JP" sz="4000" b="1" dirty="0" smtClean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GRAMMAR</a:t>
            </a:r>
            <a:endParaRPr lang="en-US" altLang="ja-JP" sz="4000" b="1" dirty="0">
              <a:solidFill>
                <a:srgbClr val="0070C0"/>
              </a:solidFill>
              <a:latin typeface="+mj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 bwMode="auto">
          <a:xfrm>
            <a:off x="11160000" y="101646"/>
            <a:ext cx="80446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ja-JP" sz="1600" b="1" dirty="0">
                <a:solidFill>
                  <a:srgbClr val="0070C0"/>
                </a:solidFill>
                <a:ea typeface="Arial Unicode MS" pitchFamily="50" charset="-128"/>
                <a:cs typeface="Arial Unicode MS" pitchFamily="50" charset="-128"/>
              </a:rPr>
              <a:t>Unit 1</a:t>
            </a:r>
            <a:endParaRPr lang="en-US" altLang="ja-JP" sz="2000" b="1" dirty="0">
              <a:solidFill>
                <a:srgbClr val="0070C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 bwMode="auto">
          <a:xfrm>
            <a:off x="8220236" y="1507954"/>
            <a:ext cx="2520280" cy="5040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indent="-442913" eaLnBrk="1" hangingPunct="1">
              <a:lnSpc>
                <a:spcPts val="1900"/>
              </a:lnSpc>
              <a:buNone/>
              <a:tabLst>
                <a:tab pos="442913" algn="l"/>
              </a:tabLst>
            </a:pPr>
            <a:r>
              <a:rPr lang="en-US" altLang="ja-JP" sz="3600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was snowing</a:t>
            </a:r>
            <a:endParaRPr lang="ja-JP" altLang="en-US" sz="3600" dirty="0">
              <a:solidFill>
                <a:srgbClr val="FF6600"/>
              </a:solidFill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 bwMode="auto">
          <a:xfrm>
            <a:off x="1811524" y="2253704"/>
            <a:ext cx="3096344" cy="5040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indent="-442913" eaLnBrk="1" hangingPunct="1">
              <a:lnSpc>
                <a:spcPts val="1900"/>
              </a:lnSpc>
              <a:buNone/>
              <a:tabLst>
                <a:tab pos="442913" algn="l"/>
              </a:tabLst>
            </a:pPr>
            <a:r>
              <a:rPr lang="en-US" altLang="ja-JP" sz="3600" dirty="0" smtClean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was </a:t>
            </a:r>
            <a:r>
              <a:rPr lang="en-US" altLang="ja-JP" sz="3600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happy</a:t>
            </a:r>
            <a:endParaRPr lang="ja-JP" altLang="en-US" sz="3600" dirty="0">
              <a:solidFill>
                <a:srgbClr val="FF6600"/>
              </a:solidFill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 bwMode="auto">
          <a:xfrm>
            <a:off x="7609478" y="2282039"/>
            <a:ext cx="1944216" cy="5040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indent="-442913" eaLnBrk="1" hangingPunct="1">
              <a:lnSpc>
                <a:spcPts val="1900"/>
              </a:lnSpc>
              <a:buNone/>
              <a:tabLst>
                <a:tab pos="442913" algn="l"/>
              </a:tabLst>
            </a:pPr>
            <a:r>
              <a:rPr lang="en-US" altLang="ja-JP" sz="3600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like snow</a:t>
            </a:r>
            <a:endParaRPr lang="ja-JP" altLang="en-US" sz="3600" dirty="0">
              <a:solidFill>
                <a:srgbClr val="FF6600"/>
              </a:solidFill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 bwMode="auto">
          <a:xfrm>
            <a:off x="1380812" y="2905692"/>
            <a:ext cx="2808312" cy="5040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indent="-442913" eaLnBrk="1" hangingPunct="1">
              <a:lnSpc>
                <a:spcPts val="1900"/>
              </a:lnSpc>
              <a:buNone/>
              <a:tabLst>
                <a:tab pos="442913" algn="l"/>
              </a:tabLst>
            </a:pPr>
            <a:r>
              <a:rPr lang="en-US" altLang="ja-JP" sz="3600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is not snowing</a:t>
            </a:r>
            <a:endParaRPr lang="ja-JP" altLang="en-US" sz="3600" dirty="0">
              <a:solidFill>
                <a:srgbClr val="FF6600"/>
              </a:solidFill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 bwMode="auto">
          <a:xfrm>
            <a:off x="2675620" y="3609020"/>
            <a:ext cx="6408712" cy="5400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indent="-442913" eaLnBrk="1" hangingPunct="1">
              <a:spcBef>
                <a:spcPts val="0"/>
              </a:spcBef>
              <a:buNone/>
              <a:tabLst>
                <a:tab pos="442913" algn="l"/>
              </a:tabLst>
            </a:pPr>
            <a:r>
              <a:rPr lang="en-US" altLang="ja-JP" sz="3600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is going to start </a:t>
            </a:r>
            <a:r>
              <a:rPr lang="en-US" altLang="ja-JP" sz="3600" dirty="0" smtClean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snowing</a:t>
            </a:r>
            <a:endParaRPr lang="en-US" altLang="ja-JP" sz="3600" dirty="0">
              <a:solidFill>
                <a:srgbClr val="FF6600"/>
              </a:solidFill>
              <a:latin typeface="+mj-lt"/>
              <a:ea typeface="+mj-ea"/>
              <a:cs typeface="Segoe UI" pitchFamily="34" charset="0"/>
            </a:endParaRPr>
          </a:p>
          <a:p>
            <a:pPr marL="442913" lvl="1" indent="-442913" eaLnBrk="1" hangingPunct="1">
              <a:spcBef>
                <a:spcPts val="0"/>
              </a:spcBef>
              <a:buNone/>
              <a:tabLst>
                <a:tab pos="442913" algn="l"/>
              </a:tabLst>
            </a:pPr>
            <a:r>
              <a:rPr lang="ja-JP" altLang="en-US" sz="3600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　</a:t>
            </a:r>
          </a:p>
        </p:txBody>
      </p:sp>
      <p:cxnSp>
        <p:nvCxnSpPr>
          <p:cNvPr id="4" name="直線コネクタ 3"/>
          <p:cNvCxnSpPr/>
          <p:nvPr/>
        </p:nvCxnSpPr>
        <p:spPr>
          <a:xfrm>
            <a:off x="3071664" y="1916832"/>
            <a:ext cx="396044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7968208" y="1916832"/>
            <a:ext cx="273630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1415480" y="2636912"/>
            <a:ext cx="345638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7248128" y="2636912"/>
            <a:ext cx="252028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127448" y="3284984"/>
            <a:ext cx="316835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315580" y="3848213"/>
            <a:ext cx="50040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U01_GC_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68" y="885530"/>
            <a:ext cx="334392" cy="3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0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83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5" grpId="0"/>
      <p:bldP spid="19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38173" y="822471"/>
            <a:ext cx="1269395" cy="504057"/>
          </a:xfrm>
          <a:solidFill>
            <a:srgbClr val="0070C0"/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1260475" indent="-1260475" eaLnBrk="1" hangingPunct="1">
              <a:buNone/>
            </a:pPr>
            <a:r>
              <a:rPr lang="en-US" altLang="ja-JP" sz="3600" b="1" dirty="0">
                <a:solidFill>
                  <a:schemeClr val="bg1"/>
                </a:solidFill>
                <a:latin typeface="+mj-lt"/>
                <a:ea typeface="+mj-ea"/>
                <a:cs typeface="Segoe UI" pitchFamily="34" charset="0"/>
              </a:rPr>
              <a:t>Fact A</a:t>
            </a:r>
            <a:endParaRPr lang="ja-JP" altLang="en-US" sz="3600" dirty="0">
              <a:solidFill>
                <a:schemeClr val="bg1"/>
              </a:solidFill>
              <a:latin typeface="+mj-ea"/>
              <a:ea typeface="+mj-ea"/>
              <a:cs typeface="Segoe UI" pitchFamily="34" charset="0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623392" y="106310"/>
            <a:ext cx="5112568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sz="4000" b="1" dirty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FACTBOOK </a:t>
            </a:r>
            <a:r>
              <a:rPr lang="en-US" altLang="ja-JP" sz="4000" b="1" dirty="0" smtClean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GRAMMAR</a:t>
            </a:r>
            <a:endParaRPr lang="en-US" altLang="ja-JP" sz="4000" b="1" dirty="0">
              <a:solidFill>
                <a:srgbClr val="0070C0"/>
              </a:solidFill>
              <a:latin typeface="+mj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77" name="コンテンツ プレースホルダー 2"/>
          <p:cNvSpPr txBox="1">
            <a:spLocks/>
          </p:cNvSpPr>
          <p:nvPr/>
        </p:nvSpPr>
        <p:spPr bwMode="auto">
          <a:xfrm>
            <a:off x="11160000" y="101646"/>
            <a:ext cx="80446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ja-JP" sz="1600" b="1" dirty="0">
                <a:solidFill>
                  <a:srgbClr val="0070C0"/>
                </a:solidFill>
                <a:ea typeface="Arial Unicode MS" pitchFamily="50" charset="-128"/>
                <a:cs typeface="Arial Unicode MS" pitchFamily="50" charset="-128"/>
              </a:rPr>
              <a:t>Unit 1</a:t>
            </a:r>
            <a:endParaRPr lang="en-US" altLang="ja-JP" sz="2000" b="1" dirty="0">
              <a:solidFill>
                <a:srgbClr val="0070C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2251867" y="732295"/>
            <a:ext cx="3628109" cy="68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buNone/>
            </a:pPr>
            <a:r>
              <a:rPr lang="ja-JP" altLang="en-US" sz="3600" dirty="0">
                <a:latin typeface="+mj-lt"/>
                <a:ea typeface="+mj-ea"/>
                <a:cs typeface="Segoe UI" pitchFamily="34" charset="0"/>
              </a:rPr>
              <a:t>現在形と過去形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1199456" y="1340768"/>
            <a:ext cx="10513168" cy="508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buNone/>
              <a:tabLst>
                <a:tab pos="10223500" algn="r"/>
              </a:tabLst>
            </a:pPr>
            <a:r>
              <a:rPr lang="en-US" altLang="ja-JP" sz="3200" dirty="0">
                <a:latin typeface="+mj-lt"/>
                <a:ea typeface="+mj-ea"/>
                <a:cs typeface="Segoe UI" pitchFamily="34" charset="0"/>
              </a:rPr>
              <a:t>①</a:t>
            </a: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 I </a:t>
            </a:r>
            <a:r>
              <a:rPr lang="en-US" altLang="ja-JP" sz="4000" b="1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know</a:t>
            </a: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 three languages. </a:t>
            </a:r>
            <a:r>
              <a:rPr lang="en-US" altLang="ja-JP" sz="3200" dirty="0">
                <a:latin typeface="+mj-lt"/>
                <a:ea typeface="+mj-ea"/>
                <a:cs typeface="Segoe UI" pitchFamily="34" charset="0"/>
              </a:rPr>
              <a:t> 	</a:t>
            </a:r>
            <a:r>
              <a:rPr lang="ja-JP" altLang="en-US" sz="3200" dirty="0">
                <a:solidFill>
                  <a:srgbClr val="0070C0"/>
                </a:solidFill>
                <a:latin typeface="+mj-lt"/>
                <a:ea typeface="+mj-ea"/>
                <a:cs typeface="Segoe UI" pitchFamily="34" charset="0"/>
              </a:rPr>
              <a:t>一定期間成り立つ状況</a:t>
            </a:r>
            <a:endParaRPr lang="en-US" altLang="ja-JP" sz="3200" dirty="0">
              <a:solidFill>
                <a:srgbClr val="0070C0"/>
              </a:solidFill>
              <a:latin typeface="+mj-lt"/>
              <a:ea typeface="+mj-ea"/>
              <a:cs typeface="Segoe UI" pitchFamily="34" charset="0"/>
            </a:endParaRPr>
          </a:p>
          <a:p>
            <a:pPr marL="0" lvl="1" indent="0" eaLnBrk="1" hangingPunct="1">
              <a:buNone/>
              <a:tabLst>
                <a:tab pos="10223500" algn="r"/>
              </a:tabLst>
            </a:pPr>
            <a:r>
              <a:rPr lang="en-US" altLang="ja-JP" sz="3200" dirty="0">
                <a:latin typeface="+mj-lt"/>
                <a:ea typeface="+mj-ea"/>
                <a:cs typeface="Segoe UI" pitchFamily="34" charset="0"/>
              </a:rPr>
              <a:t>②</a:t>
            </a: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 The earth </a:t>
            </a:r>
            <a:r>
              <a:rPr lang="en-US" altLang="ja-JP" sz="4000" b="1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goes</a:t>
            </a: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 around the sun. 	                    </a:t>
            </a:r>
            <a:r>
              <a:rPr lang="ja-JP" altLang="en-US" sz="4000" dirty="0">
                <a:latin typeface="+mj-lt"/>
                <a:ea typeface="+mj-ea"/>
                <a:cs typeface="Segoe UI" pitchFamily="34" charset="0"/>
              </a:rPr>
              <a:t>　　　</a:t>
            </a: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 	</a:t>
            </a:r>
            <a:r>
              <a:rPr lang="ja-JP" altLang="en-US" sz="3200" dirty="0">
                <a:solidFill>
                  <a:srgbClr val="0070C0"/>
                </a:solidFill>
                <a:latin typeface="+mj-lt"/>
                <a:ea typeface="+mj-ea"/>
                <a:cs typeface="Segoe UI" pitchFamily="34" charset="0"/>
              </a:rPr>
              <a:t>常に成り立つ真理</a:t>
            </a:r>
            <a:endParaRPr lang="en-US" altLang="ja-JP" sz="3200" dirty="0">
              <a:solidFill>
                <a:srgbClr val="0070C0"/>
              </a:solidFill>
              <a:latin typeface="+mj-lt"/>
              <a:ea typeface="+mj-ea"/>
              <a:cs typeface="Segoe UI" pitchFamily="34" charset="0"/>
            </a:endParaRPr>
          </a:p>
          <a:p>
            <a:pPr marL="0" lvl="1" indent="0" eaLnBrk="1" hangingPunct="1">
              <a:buNone/>
              <a:tabLst>
                <a:tab pos="10223500" algn="r"/>
              </a:tabLst>
            </a:pPr>
            <a:r>
              <a:rPr lang="en-US" altLang="ja-JP" sz="3200" dirty="0">
                <a:latin typeface="+mj-lt"/>
                <a:ea typeface="+mj-ea"/>
                <a:cs typeface="Segoe UI" pitchFamily="34" charset="0"/>
              </a:rPr>
              <a:t>③</a:t>
            </a: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 My dad </a:t>
            </a:r>
            <a:r>
              <a:rPr lang="en-US" altLang="ja-JP" sz="4000" b="1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takes</a:t>
            </a: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 the first train every day.   	</a:t>
            </a:r>
            <a:r>
              <a:rPr lang="ja-JP" altLang="en-US" sz="3200" dirty="0">
                <a:solidFill>
                  <a:srgbClr val="0070C0"/>
                </a:solidFill>
                <a:latin typeface="+mj-lt"/>
                <a:ea typeface="+mj-ea"/>
                <a:cs typeface="Segoe UI" pitchFamily="34" charset="0"/>
              </a:rPr>
              <a:t>習慣</a:t>
            </a:r>
            <a:endParaRPr lang="en-US" altLang="ja-JP" sz="3200" dirty="0">
              <a:solidFill>
                <a:srgbClr val="0070C0"/>
              </a:solidFill>
              <a:latin typeface="+mj-lt"/>
              <a:ea typeface="+mj-ea"/>
              <a:cs typeface="Segoe UI" pitchFamily="34" charset="0"/>
            </a:endParaRPr>
          </a:p>
          <a:p>
            <a:pPr marL="720725" lvl="1" indent="-720725" eaLnBrk="1" hangingPunct="1">
              <a:buNone/>
              <a:tabLst>
                <a:tab pos="10223500" algn="r"/>
              </a:tabLst>
            </a:pPr>
            <a:r>
              <a:rPr lang="en-US" altLang="ja-JP" sz="3200" dirty="0">
                <a:latin typeface="+mj-lt"/>
                <a:ea typeface="+mj-ea"/>
                <a:cs typeface="Segoe UI" pitchFamily="34" charset="0"/>
              </a:rPr>
              <a:t>④</a:t>
            </a: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 It </a:t>
            </a:r>
            <a:r>
              <a:rPr lang="en-US" altLang="ja-JP" sz="4000" b="1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started</a:t>
            </a: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 raining. 	</a:t>
            </a:r>
            <a:r>
              <a:rPr lang="en-US" altLang="ja-JP" sz="3200" dirty="0">
                <a:solidFill>
                  <a:srgbClr val="0070C0"/>
                </a:solidFill>
                <a:latin typeface="+mj-lt"/>
                <a:ea typeface="+mj-ea"/>
                <a:cs typeface="Segoe UI" pitchFamily="34" charset="0"/>
              </a:rPr>
              <a:t>1</a:t>
            </a:r>
            <a:r>
              <a:rPr lang="ja-JP" altLang="en-US" sz="3200" dirty="0">
                <a:solidFill>
                  <a:srgbClr val="0070C0"/>
                </a:solidFill>
                <a:latin typeface="+mj-lt"/>
                <a:ea typeface="+mj-ea"/>
                <a:cs typeface="Segoe UI" pitchFamily="34" charset="0"/>
              </a:rPr>
              <a:t>回限りのできごと</a:t>
            </a:r>
            <a:endParaRPr lang="en-US" altLang="ja-JP" sz="3200" dirty="0">
              <a:solidFill>
                <a:srgbClr val="0070C0"/>
              </a:solidFill>
              <a:latin typeface="+mj-lt"/>
              <a:ea typeface="+mj-ea"/>
              <a:cs typeface="Segoe UI" pitchFamily="34" charset="0"/>
            </a:endParaRPr>
          </a:p>
          <a:p>
            <a:pPr marL="720725" lvl="1" indent="-720725" eaLnBrk="1" hangingPunct="1">
              <a:buNone/>
              <a:tabLst>
                <a:tab pos="10223500" algn="r"/>
              </a:tabLst>
            </a:pPr>
            <a:r>
              <a:rPr lang="en-US" altLang="ja-JP" sz="3200" dirty="0">
                <a:cs typeface="Segoe UI" pitchFamily="34" charset="0"/>
              </a:rPr>
              <a:t>⑤</a:t>
            </a:r>
            <a:r>
              <a:rPr lang="en-US" altLang="ja-JP" sz="4000" dirty="0">
                <a:cs typeface="Segoe UI" pitchFamily="34" charset="0"/>
              </a:rPr>
              <a:t> My father </a:t>
            </a:r>
            <a:r>
              <a:rPr lang="en-US" altLang="ja-JP" sz="4000" b="1" dirty="0">
                <a:solidFill>
                  <a:srgbClr val="FF6600"/>
                </a:solidFill>
                <a:cs typeface="Segoe UI" pitchFamily="34" charset="0"/>
              </a:rPr>
              <a:t>played</a:t>
            </a:r>
            <a:r>
              <a:rPr lang="en-US" altLang="ja-JP" sz="4000" dirty="0">
                <a:cs typeface="Segoe UI" pitchFamily="34" charset="0"/>
              </a:rPr>
              <a:t> golf when he was younger.</a:t>
            </a:r>
          </a:p>
          <a:p>
            <a:pPr marL="720725" lvl="1" indent="-720725" eaLnBrk="1" hangingPunct="1">
              <a:buNone/>
              <a:tabLst>
                <a:tab pos="10223500" algn="r"/>
              </a:tabLst>
            </a:pPr>
            <a:r>
              <a:rPr lang="en-US" altLang="ja-JP" sz="4000" dirty="0">
                <a:cs typeface="Segoe UI" pitchFamily="34" charset="0"/>
              </a:rPr>
              <a:t>	</a:t>
            </a:r>
            <a:r>
              <a:rPr lang="en-US" altLang="ja-JP" sz="3200" dirty="0">
                <a:cs typeface="Segoe UI" pitchFamily="34" charset="0"/>
              </a:rPr>
              <a:t>	</a:t>
            </a:r>
            <a:r>
              <a:rPr lang="ja-JP" altLang="en-US" sz="3200" dirty="0">
                <a:solidFill>
                  <a:srgbClr val="0070C0"/>
                </a:solidFill>
                <a:cs typeface="Segoe UI" pitchFamily="34" charset="0"/>
              </a:rPr>
              <a:t>繰り返された習慣</a:t>
            </a:r>
          </a:p>
          <a:p>
            <a:pPr marL="720725" lvl="1" indent="-720725" eaLnBrk="1" hangingPunct="1">
              <a:buNone/>
              <a:tabLst>
                <a:tab pos="10223500" algn="r"/>
              </a:tabLst>
            </a:pPr>
            <a:endParaRPr lang="ja-JP" altLang="en-US" sz="3200" dirty="0">
              <a:solidFill>
                <a:srgbClr val="0070C0"/>
              </a:solidFill>
              <a:latin typeface="+mj-lt"/>
              <a:ea typeface="+mj-ea"/>
              <a:cs typeface="Segoe UI" pitchFamily="34" charset="0"/>
            </a:endParaRPr>
          </a:p>
        </p:txBody>
      </p:sp>
      <p:pic>
        <p:nvPicPr>
          <p:cNvPr id="2" name="U01_GR_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6" y="1390865"/>
            <a:ext cx="428311" cy="428311"/>
          </a:xfrm>
          <a:prstGeom prst="rect">
            <a:avLst/>
          </a:prstGeom>
        </p:spPr>
      </p:pic>
      <p:pic>
        <p:nvPicPr>
          <p:cNvPr id="4" name="U01_GR_0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5" y="2204864"/>
            <a:ext cx="406400" cy="406400"/>
          </a:xfrm>
          <a:prstGeom prst="rect">
            <a:avLst/>
          </a:prstGeom>
        </p:spPr>
      </p:pic>
      <p:pic>
        <p:nvPicPr>
          <p:cNvPr id="5" name="U01_GR_03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1" y="3573016"/>
            <a:ext cx="406400" cy="406400"/>
          </a:xfrm>
          <a:prstGeom prst="rect">
            <a:avLst/>
          </a:prstGeom>
        </p:spPr>
      </p:pic>
      <p:pic>
        <p:nvPicPr>
          <p:cNvPr id="6" name="U01_GR_04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4171553"/>
            <a:ext cx="455935" cy="455935"/>
          </a:xfrm>
          <a:prstGeom prst="rect">
            <a:avLst/>
          </a:prstGeom>
        </p:spPr>
      </p:pic>
      <p:pic>
        <p:nvPicPr>
          <p:cNvPr id="9" name="U01_GR_05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508518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4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02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6130" y="822471"/>
            <a:ext cx="1241438" cy="504057"/>
          </a:xfrm>
          <a:solidFill>
            <a:srgbClr val="0070C0"/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1260475" indent="-1260475" eaLnBrk="1" hangingPunct="1">
              <a:buNone/>
            </a:pPr>
            <a:r>
              <a:rPr lang="en-US" altLang="ja-JP" sz="3600" b="1" dirty="0">
                <a:solidFill>
                  <a:schemeClr val="bg1"/>
                </a:solidFill>
                <a:latin typeface="+mj-lt"/>
                <a:ea typeface="+mj-ea"/>
                <a:cs typeface="Segoe UI" pitchFamily="34" charset="0"/>
              </a:rPr>
              <a:t>Fact B</a:t>
            </a:r>
            <a:endParaRPr lang="ja-JP" altLang="en-US" sz="3600" dirty="0">
              <a:solidFill>
                <a:schemeClr val="bg1"/>
              </a:solidFill>
              <a:latin typeface="+mj-ea"/>
              <a:ea typeface="+mj-ea"/>
              <a:cs typeface="Segoe UI" pitchFamily="34" charset="0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2207568" y="752779"/>
            <a:ext cx="4320480" cy="68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buNone/>
            </a:pPr>
            <a:r>
              <a:rPr lang="ja-JP" altLang="en-US" sz="3600" dirty="0">
                <a:latin typeface="+mj-lt"/>
                <a:ea typeface="+mj-ea"/>
                <a:cs typeface="Segoe UI" pitchFamily="34" charset="0"/>
              </a:rPr>
              <a:t>（現在・過去）進行形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1122041" y="1916832"/>
            <a:ext cx="1030255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lvl="1" indent="-539750" eaLnBrk="1" hangingPunct="1">
              <a:buNone/>
              <a:tabLst>
                <a:tab pos="10487025" algn="ctr"/>
              </a:tabLst>
            </a:pPr>
            <a:r>
              <a:rPr lang="en-US" altLang="ja-JP" sz="3200" dirty="0">
                <a:latin typeface="+mj-lt"/>
                <a:ea typeface="+mj-ea"/>
                <a:cs typeface="Segoe UI" pitchFamily="34" charset="0"/>
              </a:rPr>
              <a:t>⑥ </a:t>
            </a: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I </a:t>
            </a:r>
            <a:r>
              <a:rPr lang="en-US" altLang="ja-JP" sz="4000" b="1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am planning </a:t>
            </a: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a trip to London. </a:t>
            </a:r>
          </a:p>
          <a:p>
            <a:pPr marL="539750" lvl="1" indent="-539750" eaLnBrk="1" hangingPunct="1">
              <a:buNone/>
              <a:tabLst>
                <a:tab pos="10042525" algn="r"/>
                <a:tab pos="10487025" algn="ctr"/>
              </a:tabLst>
            </a:pPr>
            <a:r>
              <a:rPr lang="en-US" altLang="ja-JP" sz="3200" dirty="0">
                <a:solidFill>
                  <a:srgbClr val="0070C0"/>
                </a:solidFill>
                <a:latin typeface="+mj-lt"/>
                <a:ea typeface="+mj-ea"/>
                <a:cs typeface="Segoe UI" pitchFamily="34" charset="0"/>
              </a:rPr>
              <a:t>		</a:t>
            </a:r>
            <a:r>
              <a:rPr lang="ja-JP" altLang="en-US" sz="3200" dirty="0">
                <a:solidFill>
                  <a:srgbClr val="0070C0"/>
                </a:solidFill>
                <a:latin typeface="+mj-lt"/>
                <a:ea typeface="+mj-ea"/>
                <a:cs typeface="Segoe UI" pitchFamily="34" charset="0"/>
              </a:rPr>
              <a:t>現在進行形</a:t>
            </a:r>
            <a:endParaRPr lang="en-US" altLang="ja-JP" sz="3200" dirty="0">
              <a:solidFill>
                <a:srgbClr val="0070C0"/>
              </a:solidFill>
              <a:latin typeface="+mj-lt"/>
              <a:ea typeface="+mj-ea"/>
              <a:cs typeface="Segoe UI" pitchFamily="34" charset="0"/>
            </a:endParaRPr>
          </a:p>
          <a:p>
            <a:pPr marL="539750" lvl="1" indent="-539750" eaLnBrk="1" hangingPunct="1">
              <a:buNone/>
            </a:pPr>
            <a:r>
              <a:rPr lang="en-US" altLang="ja-JP" sz="3200" dirty="0">
                <a:latin typeface="+mj-lt"/>
                <a:ea typeface="+mj-ea"/>
                <a:cs typeface="Segoe UI" pitchFamily="34" charset="0"/>
              </a:rPr>
              <a:t>⑦</a:t>
            </a:r>
            <a:r>
              <a:rPr lang="en-US" altLang="en-US" sz="3200" dirty="0">
                <a:latin typeface="+mj-lt"/>
                <a:ea typeface="+mj-ea"/>
                <a:cs typeface="Segoe UI" pitchFamily="34" charset="0"/>
              </a:rPr>
              <a:t> </a:t>
            </a: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They </a:t>
            </a:r>
            <a:r>
              <a:rPr lang="en-US" altLang="ja-JP" sz="4000" b="1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were chatting </a:t>
            </a: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with Lucy at that time.</a:t>
            </a:r>
          </a:p>
          <a:p>
            <a:pPr marL="539750" lvl="1" indent="-539750" eaLnBrk="1" hangingPunct="1">
              <a:buNone/>
              <a:tabLst>
                <a:tab pos="9950450" algn="r"/>
              </a:tabLst>
            </a:pPr>
            <a:r>
              <a:rPr lang="en-US" altLang="ja-JP" sz="3200" dirty="0">
                <a:solidFill>
                  <a:srgbClr val="0070C0"/>
                </a:solidFill>
                <a:latin typeface="+mj-lt"/>
                <a:ea typeface="+mj-ea"/>
                <a:cs typeface="Segoe UI" pitchFamily="34" charset="0"/>
              </a:rPr>
              <a:t>		</a:t>
            </a:r>
            <a:r>
              <a:rPr lang="ja-JP" altLang="en-US" sz="3200" dirty="0">
                <a:solidFill>
                  <a:srgbClr val="0070C0"/>
                </a:solidFill>
                <a:latin typeface="+mj-lt"/>
                <a:ea typeface="+mj-ea"/>
                <a:cs typeface="Segoe UI" pitchFamily="34" charset="0"/>
              </a:rPr>
              <a:t>過去進行形</a:t>
            </a:r>
            <a:endParaRPr lang="en-US" altLang="ja-JP" sz="3200" dirty="0">
              <a:solidFill>
                <a:srgbClr val="0070C0"/>
              </a:solidFill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623392" y="106310"/>
            <a:ext cx="4824536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sz="4000" b="1" dirty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FACTBOOK </a:t>
            </a:r>
            <a:r>
              <a:rPr lang="en-US" altLang="ja-JP" sz="4000" b="1" dirty="0" smtClean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GRAMMAR</a:t>
            </a:r>
            <a:endParaRPr lang="en-US" altLang="ja-JP" sz="4000" b="1" dirty="0">
              <a:solidFill>
                <a:srgbClr val="0070C0"/>
              </a:solidFill>
              <a:latin typeface="+mj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 bwMode="auto">
          <a:xfrm>
            <a:off x="11160000" y="101646"/>
            <a:ext cx="80446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ja-JP" sz="1600" b="1" dirty="0">
                <a:solidFill>
                  <a:srgbClr val="0070C0"/>
                </a:solidFill>
                <a:ea typeface="Arial Unicode MS" pitchFamily="50" charset="-128"/>
                <a:cs typeface="Arial Unicode MS" pitchFamily="50" charset="-128"/>
              </a:rPr>
              <a:t>Unit 1</a:t>
            </a:r>
            <a:endParaRPr lang="en-US" altLang="ja-JP" sz="2000" b="1" dirty="0">
              <a:solidFill>
                <a:srgbClr val="0070C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" name="U01_GR_0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2060848"/>
            <a:ext cx="406400" cy="406400"/>
          </a:xfrm>
          <a:prstGeom prst="rect">
            <a:avLst/>
          </a:prstGeom>
        </p:spPr>
      </p:pic>
      <p:pic>
        <p:nvPicPr>
          <p:cNvPr id="4" name="U01_GR_07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3379465"/>
            <a:ext cx="383927" cy="3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6130" y="822471"/>
            <a:ext cx="1241438" cy="504057"/>
          </a:xfrm>
          <a:solidFill>
            <a:srgbClr val="0070C0"/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1260475" indent="-1260475" eaLnBrk="1" hangingPunct="1">
              <a:buNone/>
            </a:pPr>
            <a:r>
              <a:rPr lang="en-US" altLang="ja-JP" sz="3600" b="1" dirty="0">
                <a:solidFill>
                  <a:schemeClr val="bg1"/>
                </a:solidFill>
                <a:latin typeface="+mj-lt"/>
                <a:ea typeface="+mj-ea"/>
                <a:cs typeface="Segoe UI" pitchFamily="34" charset="0"/>
              </a:rPr>
              <a:t>Fact C</a:t>
            </a:r>
            <a:endParaRPr lang="ja-JP" altLang="en-US" sz="3600" dirty="0">
              <a:solidFill>
                <a:schemeClr val="bg1"/>
              </a:solidFill>
              <a:latin typeface="+mj-ea"/>
              <a:ea typeface="+mj-ea"/>
              <a:cs typeface="Segoe UI" pitchFamily="34" charset="0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2207568" y="752779"/>
            <a:ext cx="4320480" cy="68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buNone/>
            </a:pPr>
            <a:r>
              <a:rPr lang="ja-JP" altLang="en-US" sz="3600" dirty="0">
                <a:latin typeface="+mj-lt"/>
                <a:ea typeface="+mj-ea"/>
                <a:cs typeface="Segoe UI" pitchFamily="34" charset="0"/>
              </a:rPr>
              <a:t>未来を表す表現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1122041" y="1484784"/>
            <a:ext cx="1023054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lvl="1" indent="-539750" eaLnBrk="1" hangingPunct="1">
              <a:buNone/>
              <a:tabLst>
                <a:tab pos="10487025" algn="ctr"/>
              </a:tabLst>
            </a:pPr>
            <a:r>
              <a:rPr lang="en-US" altLang="ja-JP" sz="3200" dirty="0">
                <a:latin typeface="+mj-lt"/>
                <a:ea typeface="+mj-ea"/>
                <a:cs typeface="Segoe UI" pitchFamily="34" charset="0"/>
              </a:rPr>
              <a:t>⑧</a:t>
            </a: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 Take an umbrella because it </a:t>
            </a:r>
            <a:r>
              <a:rPr lang="en-US" altLang="ja-JP" sz="4000" b="1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will</a:t>
            </a: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 rain later. </a:t>
            </a:r>
          </a:p>
          <a:p>
            <a:pPr marL="539750" lvl="1" indent="-539750" eaLnBrk="1" hangingPunct="1">
              <a:buNone/>
              <a:tabLst>
                <a:tab pos="10042525" algn="r"/>
                <a:tab pos="10487025" algn="ctr"/>
              </a:tabLst>
            </a:pPr>
            <a:r>
              <a:rPr lang="en-US" altLang="ja-JP" sz="3200" dirty="0">
                <a:solidFill>
                  <a:srgbClr val="0070C0"/>
                </a:solidFill>
                <a:latin typeface="+mj-lt"/>
                <a:ea typeface="+mj-ea"/>
                <a:cs typeface="Segoe UI" pitchFamily="34" charset="0"/>
              </a:rPr>
              <a:t>		</a:t>
            </a:r>
            <a:r>
              <a:rPr lang="ja-JP" altLang="en-US" sz="3200" dirty="0">
                <a:solidFill>
                  <a:srgbClr val="0070C0"/>
                </a:solidFill>
                <a:latin typeface="+mj-lt"/>
                <a:ea typeface="+mj-ea"/>
                <a:cs typeface="Segoe UI" pitchFamily="34" charset="0"/>
              </a:rPr>
              <a:t>予測</a:t>
            </a:r>
            <a:endParaRPr lang="en-US" altLang="ja-JP" sz="3200" dirty="0">
              <a:solidFill>
                <a:srgbClr val="0070C0"/>
              </a:solidFill>
              <a:latin typeface="+mj-lt"/>
              <a:ea typeface="+mj-ea"/>
              <a:cs typeface="Segoe UI" pitchFamily="34" charset="0"/>
            </a:endParaRPr>
          </a:p>
          <a:p>
            <a:pPr marL="539750" lvl="1" indent="-539750" eaLnBrk="1" hangingPunct="1">
              <a:buNone/>
              <a:tabLst>
                <a:tab pos="10042525" algn="r"/>
                <a:tab pos="10487025" algn="ctr"/>
              </a:tabLst>
            </a:pPr>
            <a:r>
              <a:rPr lang="en-US" altLang="ja-JP" sz="3200" dirty="0">
                <a:latin typeface="+mj-lt"/>
                <a:ea typeface="+mj-ea"/>
                <a:cs typeface="Segoe UI" pitchFamily="34" charset="0"/>
              </a:rPr>
              <a:t>⑨</a:t>
            </a: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 OK, I’</a:t>
            </a:r>
            <a:r>
              <a:rPr lang="en-US" altLang="ja-JP" sz="4000" b="1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ll</a:t>
            </a: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 phone her right away.</a:t>
            </a:r>
            <a:r>
              <a:rPr lang="en-US" altLang="ja-JP" sz="3200" dirty="0">
                <a:solidFill>
                  <a:srgbClr val="0070C0"/>
                </a:solidFill>
                <a:latin typeface="+mj-lt"/>
                <a:ea typeface="+mj-ea"/>
                <a:cs typeface="Segoe UI" pitchFamily="34" charset="0"/>
              </a:rPr>
              <a:t>	</a:t>
            </a:r>
            <a:r>
              <a:rPr lang="ja-JP" altLang="en-US" sz="3200" dirty="0">
                <a:solidFill>
                  <a:srgbClr val="0070C0"/>
                </a:solidFill>
                <a:latin typeface="+mj-lt"/>
                <a:ea typeface="+mj-ea"/>
                <a:cs typeface="Segoe UI" pitchFamily="34" charset="0"/>
              </a:rPr>
              <a:t>意志</a:t>
            </a:r>
            <a:endParaRPr lang="en-US" altLang="ja-JP" sz="3200" dirty="0">
              <a:solidFill>
                <a:srgbClr val="0070C0"/>
              </a:solidFill>
              <a:latin typeface="+mj-lt"/>
              <a:ea typeface="+mj-ea"/>
              <a:cs typeface="Segoe UI" pitchFamily="34" charset="0"/>
            </a:endParaRPr>
          </a:p>
          <a:p>
            <a:pPr marL="539750" lvl="1" indent="-539750" eaLnBrk="1" hangingPunct="1">
              <a:buNone/>
              <a:tabLst>
                <a:tab pos="10487025" algn="ctr"/>
              </a:tabLst>
            </a:pPr>
            <a:r>
              <a:rPr lang="en-US" altLang="ja-JP" sz="3200" dirty="0">
                <a:cs typeface="Segoe UI" pitchFamily="34" charset="0"/>
              </a:rPr>
              <a:t>⑩</a:t>
            </a:r>
            <a:r>
              <a:rPr lang="en-US" altLang="ja-JP" sz="4000" dirty="0">
                <a:cs typeface="Segoe UI" pitchFamily="34" charset="0"/>
              </a:rPr>
              <a:t> It</a:t>
            </a:r>
            <a:r>
              <a:rPr lang="en-US" altLang="ja-JP" sz="4000" b="1" dirty="0">
                <a:solidFill>
                  <a:srgbClr val="FF6600"/>
                </a:solidFill>
                <a:cs typeface="Segoe UI" pitchFamily="34" charset="0"/>
              </a:rPr>
              <a:t>’s going to </a:t>
            </a:r>
            <a:r>
              <a:rPr lang="en-US" altLang="ja-JP" sz="4000" dirty="0">
                <a:cs typeface="Segoe UI" pitchFamily="34" charset="0"/>
              </a:rPr>
              <a:t>rain soon. </a:t>
            </a:r>
          </a:p>
          <a:p>
            <a:pPr marL="539750" lvl="1" indent="-539750" eaLnBrk="1" hangingPunct="1">
              <a:buNone/>
              <a:tabLst>
                <a:tab pos="10042525" algn="r"/>
                <a:tab pos="10487025" algn="ctr"/>
              </a:tabLst>
            </a:pPr>
            <a:r>
              <a:rPr lang="en-US" altLang="ja-JP" sz="3200" dirty="0">
                <a:solidFill>
                  <a:srgbClr val="0070C0"/>
                </a:solidFill>
                <a:cs typeface="Segoe UI" pitchFamily="34" charset="0"/>
              </a:rPr>
              <a:t>		</a:t>
            </a:r>
            <a:r>
              <a:rPr lang="ja-JP" altLang="en-US" sz="3200" dirty="0">
                <a:solidFill>
                  <a:srgbClr val="0070C0"/>
                </a:solidFill>
                <a:cs typeface="Segoe UI" pitchFamily="34" charset="0"/>
              </a:rPr>
              <a:t>目に見える原因がある場合</a:t>
            </a:r>
            <a:endParaRPr lang="en-US" altLang="ja-JP" sz="3200" dirty="0">
              <a:solidFill>
                <a:srgbClr val="0070C0"/>
              </a:solidFill>
              <a:cs typeface="Segoe UI" pitchFamily="34" charset="0"/>
            </a:endParaRPr>
          </a:p>
          <a:p>
            <a:pPr marL="539750" lvl="1" indent="-539750" eaLnBrk="1" hangingPunct="1">
              <a:buNone/>
              <a:tabLst>
                <a:tab pos="10045700" algn="r"/>
              </a:tabLst>
            </a:pPr>
            <a:r>
              <a:rPr lang="en-US" altLang="ja-JP" sz="3200" dirty="0">
                <a:cs typeface="Segoe UI" pitchFamily="34" charset="0"/>
              </a:rPr>
              <a:t>⑪</a:t>
            </a:r>
            <a:r>
              <a:rPr lang="en-US" altLang="ja-JP" sz="4000" dirty="0">
                <a:cs typeface="Segoe UI" pitchFamily="34" charset="0"/>
              </a:rPr>
              <a:t> </a:t>
            </a:r>
            <a:r>
              <a:rPr lang="en-US" altLang="ja-JP" sz="4000" b="1" dirty="0">
                <a:solidFill>
                  <a:srgbClr val="FF6600"/>
                </a:solidFill>
                <a:cs typeface="Segoe UI" pitchFamily="34" charset="0"/>
              </a:rPr>
              <a:t>Are</a:t>
            </a:r>
            <a:r>
              <a:rPr lang="en-US" altLang="ja-JP" sz="4000" dirty="0">
                <a:cs typeface="Segoe UI" pitchFamily="34" charset="0"/>
              </a:rPr>
              <a:t> you </a:t>
            </a:r>
            <a:r>
              <a:rPr lang="en-US" altLang="ja-JP" sz="4000" b="1" dirty="0">
                <a:solidFill>
                  <a:srgbClr val="FF6600"/>
                </a:solidFill>
                <a:cs typeface="Segoe UI" pitchFamily="34" charset="0"/>
              </a:rPr>
              <a:t>going to </a:t>
            </a:r>
            <a:r>
              <a:rPr lang="en-US" altLang="ja-JP" sz="4000" dirty="0">
                <a:cs typeface="Segoe UI" pitchFamily="34" charset="0"/>
              </a:rPr>
              <a:t>have a party?	</a:t>
            </a:r>
            <a:r>
              <a:rPr lang="ja-JP" altLang="en-US" sz="3200" dirty="0">
                <a:solidFill>
                  <a:srgbClr val="0070C0"/>
                </a:solidFill>
                <a:cs typeface="Segoe UI" pitchFamily="34" charset="0"/>
              </a:rPr>
              <a:t>意図</a:t>
            </a:r>
            <a:endParaRPr lang="en-US" altLang="ja-JP" sz="3200" dirty="0">
              <a:solidFill>
                <a:srgbClr val="0070C0"/>
              </a:solidFill>
              <a:cs typeface="Segoe UI" pitchFamily="34" charset="0"/>
            </a:endParaRPr>
          </a:p>
          <a:p>
            <a:pPr marL="539750" lvl="1" indent="-539750" eaLnBrk="1" hangingPunct="1">
              <a:buNone/>
              <a:tabLst>
                <a:tab pos="9950450" algn="r"/>
              </a:tabLst>
            </a:pPr>
            <a:endParaRPr lang="en-US" altLang="ja-JP" sz="3200" dirty="0">
              <a:solidFill>
                <a:srgbClr val="0070C0"/>
              </a:solidFill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623392" y="106310"/>
            <a:ext cx="5040560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sz="4000" b="1" dirty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FACTBOOK </a:t>
            </a:r>
            <a:r>
              <a:rPr lang="en-US" altLang="ja-JP" sz="4000" b="1" dirty="0" smtClean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GRAMMAR</a:t>
            </a:r>
            <a:endParaRPr lang="en-US" altLang="ja-JP" sz="4000" b="1" dirty="0">
              <a:solidFill>
                <a:srgbClr val="0070C0"/>
              </a:solidFill>
              <a:latin typeface="+mj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 bwMode="auto">
          <a:xfrm>
            <a:off x="11160000" y="101646"/>
            <a:ext cx="80446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ja-JP" sz="1600" b="1" dirty="0">
                <a:solidFill>
                  <a:srgbClr val="0070C0"/>
                </a:solidFill>
                <a:ea typeface="Arial Unicode MS" pitchFamily="50" charset="-128"/>
                <a:cs typeface="Arial Unicode MS" pitchFamily="50" charset="-128"/>
              </a:rPr>
              <a:t>Unit 1</a:t>
            </a:r>
            <a:endParaRPr lang="en-US" altLang="ja-JP" sz="2000" b="1" dirty="0">
              <a:solidFill>
                <a:srgbClr val="0070C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" name="U01_GR_0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85" y="1628800"/>
            <a:ext cx="406400" cy="406400"/>
          </a:xfrm>
          <a:prstGeom prst="rect">
            <a:avLst/>
          </a:prstGeom>
        </p:spPr>
      </p:pic>
      <p:pic>
        <p:nvPicPr>
          <p:cNvPr id="4" name="U01_GR_09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2996952"/>
            <a:ext cx="406400" cy="406400"/>
          </a:xfrm>
          <a:prstGeom prst="rect">
            <a:avLst/>
          </a:prstGeom>
        </p:spPr>
      </p:pic>
      <p:pic>
        <p:nvPicPr>
          <p:cNvPr id="5" name="U01_GR_10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0" y="3717032"/>
            <a:ext cx="428312" cy="428312"/>
          </a:xfrm>
          <a:prstGeom prst="rect">
            <a:avLst/>
          </a:prstGeom>
        </p:spPr>
      </p:pic>
      <p:pic>
        <p:nvPicPr>
          <p:cNvPr id="6" name="U01_GR_11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501317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6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9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83432" y="908720"/>
            <a:ext cx="1292339" cy="504057"/>
          </a:xfrm>
          <a:solidFill>
            <a:srgbClr val="0070C0"/>
          </a:solidFill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1260475" indent="-1260475" eaLnBrk="1" hangingPunct="1">
              <a:buNone/>
            </a:pPr>
            <a:r>
              <a:rPr lang="en-US" altLang="ja-JP" sz="3600" b="1" dirty="0">
                <a:solidFill>
                  <a:schemeClr val="bg1"/>
                </a:solidFill>
                <a:latin typeface="+mj-lt"/>
                <a:ea typeface="+mj-ea"/>
                <a:cs typeface="Segoe UI" pitchFamily="34" charset="0"/>
              </a:rPr>
              <a:t>Fact D</a:t>
            </a:r>
            <a:endParaRPr lang="ja-JP" altLang="en-US" sz="3600" dirty="0">
              <a:solidFill>
                <a:schemeClr val="bg1"/>
              </a:solidFill>
              <a:latin typeface="+mj-ea"/>
              <a:ea typeface="+mj-ea"/>
              <a:cs typeface="Segoe UI" pitchFamily="34" charset="0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2351584" y="836712"/>
            <a:ext cx="6903493" cy="68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buNone/>
            </a:pPr>
            <a:r>
              <a:rPr lang="ja-JP" altLang="en-US" sz="3600" dirty="0">
                <a:latin typeface="+mj-lt"/>
                <a:ea typeface="+mj-ea"/>
                <a:cs typeface="Segoe UI" pitchFamily="34" charset="0"/>
              </a:rPr>
              <a:t>未来を表すその他の形</a:t>
            </a: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1127448" y="1844824"/>
            <a:ext cx="10513168" cy="365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lvl="1" indent="-720725" eaLnBrk="1" hangingPunct="1">
              <a:buNone/>
            </a:pPr>
            <a:r>
              <a:rPr lang="en-US" altLang="ja-JP" sz="3200" dirty="0">
                <a:latin typeface="+mj-lt"/>
                <a:ea typeface="+mj-ea"/>
                <a:cs typeface="Segoe UI" pitchFamily="34" charset="0"/>
              </a:rPr>
              <a:t>⑫</a:t>
            </a:r>
            <a:r>
              <a:rPr lang="en-US" altLang="ja-JP" sz="4400" dirty="0">
                <a:latin typeface="+mj-lt"/>
                <a:ea typeface="+mj-ea"/>
                <a:cs typeface="Segoe UI" pitchFamily="34" charset="0"/>
              </a:rPr>
              <a:t> I</a:t>
            </a:r>
            <a:r>
              <a:rPr lang="en-US" altLang="ja-JP" sz="4400" b="1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’m seeing</a:t>
            </a:r>
            <a:r>
              <a:rPr lang="en-US" altLang="ja-JP" sz="4400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 </a:t>
            </a:r>
            <a:r>
              <a:rPr lang="en-US" altLang="ja-JP" sz="4400" dirty="0">
                <a:latin typeface="+mj-lt"/>
                <a:ea typeface="+mj-ea"/>
                <a:cs typeface="Segoe UI" pitchFamily="34" charset="0"/>
              </a:rPr>
              <a:t>a movie with Keiko on Thursday.</a:t>
            </a:r>
          </a:p>
          <a:p>
            <a:pPr marL="720725" lvl="1" indent="-720725" eaLnBrk="1" hangingPunct="1">
              <a:buNone/>
              <a:tabLst>
                <a:tab pos="9601200" algn="r"/>
              </a:tabLst>
            </a:pPr>
            <a:r>
              <a:rPr lang="en-US" altLang="ja-JP" sz="3200" dirty="0">
                <a:solidFill>
                  <a:srgbClr val="0070C0"/>
                </a:solidFill>
                <a:cs typeface="Segoe UI" pitchFamily="34" charset="0"/>
              </a:rPr>
              <a:t>		</a:t>
            </a:r>
            <a:r>
              <a:rPr lang="ja-JP" altLang="en-US" sz="3200" dirty="0">
                <a:solidFill>
                  <a:srgbClr val="0070C0"/>
                </a:solidFill>
                <a:cs typeface="Segoe UI" pitchFamily="34" charset="0"/>
              </a:rPr>
              <a:t>進行形「～する予定だ」</a:t>
            </a:r>
            <a:endParaRPr lang="en-US" altLang="ja-JP" sz="3200" dirty="0">
              <a:solidFill>
                <a:srgbClr val="0070C0"/>
              </a:solidFill>
              <a:cs typeface="Segoe UI" pitchFamily="34" charset="0"/>
            </a:endParaRPr>
          </a:p>
          <a:p>
            <a:pPr marL="720725" lvl="1" indent="-720725" eaLnBrk="1" hangingPunct="1">
              <a:buNone/>
              <a:tabLst>
                <a:tab pos="9601200" algn="r"/>
              </a:tabLst>
            </a:pPr>
            <a:endParaRPr lang="en-US" altLang="ja-JP" sz="3200" dirty="0">
              <a:cs typeface="Segoe UI" pitchFamily="34" charset="0"/>
            </a:endParaRPr>
          </a:p>
          <a:p>
            <a:pPr marL="720725" lvl="1" indent="-720725" eaLnBrk="1" hangingPunct="1">
              <a:buNone/>
              <a:tabLst>
                <a:tab pos="9601200" algn="r"/>
              </a:tabLst>
            </a:pPr>
            <a:r>
              <a:rPr lang="en-US" altLang="ja-JP" sz="3200" dirty="0">
                <a:cs typeface="Segoe UI" pitchFamily="34" charset="0"/>
              </a:rPr>
              <a:t>⑬</a:t>
            </a:r>
            <a:r>
              <a:rPr lang="en-US" altLang="ja-JP" sz="4400" dirty="0">
                <a:cs typeface="Segoe UI" pitchFamily="34" charset="0"/>
              </a:rPr>
              <a:t> The concert </a:t>
            </a:r>
            <a:r>
              <a:rPr lang="en-US" altLang="ja-JP" sz="4400" b="1" dirty="0">
                <a:solidFill>
                  <a:srgbClr val="FF6600"/>
                </a:solidFill>
                <a:cs typeface="Segoe UI" pitchFamily="34" charset="0"/>
              </a:rPr>
              <a:t>starts</a:t>
            </a:r>
            <a:r>
              <a:rPr lang="en-US" altLang="ja-JP" sz="4400" dirty="0">
                <a:cs typeface="Segoe UI" pitchFamily="34" charset="0"/>
              </a:rPr>
              <a:t> at four.</a:t>
            </a:r>
          </a:p>
          <a:p>
            <a:pPr marL="720725" lvl="1" indent="-720725" eaLnBrk="1" hangingPunct="1">
              <a:buNone/>
              <a:tabLst>
                <a:tab pos="9601200" algn="r"/>
              </a:tabLst>
            </a:pPr>
            <a:r>
              <a:rPr lang="en-US" altLang="ja-JP" sz="3200" dirty="0">
                <a:solidFill>
                  <a:srgbClr val="0070C0"/>
                </a:solidFill>
                <a:cs typeface="Segoe UI" pitchFamily="34" charset="0"/>
              </a:rPr>
              <a:t>		</a:t>
            </a:r>
            <a:r>
              <a:rPr lang="ja-JP" altLang="en-US" sz="3200" dirty="0">
                <a:solidFill>
                  <a:srgbClr val="0070C0"/>
                </a:solidFill>
                <a:cs typeface="Segoe UI" pitchFamily="34" charset="0"/>
              </a:rPr>
              <a:t>現在形（確定した</a:t>
            </a:r>
            <a:r>
              <a:rPr lang="ja-JP" altLang="en-US" sz="3200" dirty="0" smtClean="0">
                <a:solidFill>
                  <a:srgbClr val="0070C0"/>
                </a:solidFill>
                <a:cs typeface="Segoe UI" pitchFamily="34" charset="0"/>
              </a:rPr>
              <a:t>未来）</a:t>
            </a:r>
            <a:endParaRPr lang="en-US" altLang="ja-JP" sz="3200" dirty="0">
              <a:cs typeface="Segoe UI" pitchFamily="34" charset="0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623392" y="106310"/>
            <a:ext cx="5040560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sz="4000" b="1" dirty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FACTBOOK </a:t>
            </a:r>
            <a:r>
              <a:rPr lang="en-US" altLang="ja-JP" sz="4000" b="1" dirty="0" smtClean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GRAMMAR</a:t>
            </a:r>
            <a:endParaRPr lang="en-US" altLang="ja-JP" sz="4000" b="1" dirty="0">
              <a:solidFill>
                <a:srgbClr val="0070C0"/>
              </a:solidFill>
              <a:latin typeface="+mj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 bwMode="auto">
          <a:xfrm>
            <a:off x="11160000" y="101646"/>
            <a:ext cx="80446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ja-JP" sz="1600" b="1" dirty="0">
                <a:solidFill>
                  <a:srgbClr val="0070C0"/>
                </a:solidFill>
                <a:ea typeface="Arial Unicode MS" pitchFamily="50" charset="-128"/>
                <a:cs typeface="Arial Unicode MS" pitchFamily="50" charset="-128"/>
              </a:rPr>
              <a:t>Unit 1</a:t>
            </a:r>
            <a:endParaRPr lang="en-US" altLang="ja-JP" sz="2000" b="1" dirty="0">
              <a:solidFill>
                <a:srgbClr val="0070C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" name="U01_GR_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1" y="1927062"/>
            <a:ext cx="406400" cy="406400"/>
          </a:xfrm>
          <a:prstGeom prst="rect">
            <a:avLst/>
          </a:prstGeom>
        </p:spPr>
      </p:pic>
      <p:pic>
        <p:nvPicPr>
          <p:cNvPr id="4" name="U01_GR_1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1" y="398435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2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1000735" y="693253"/>
            <a:ext cx="1494865" cy="532961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buNone/>
            </a:pPr>
            <a:r>
              <a:rPr lang="en-US" altLang="ja-JP" sz="3600" dirty="0" smtClean="0">
                <a:solidFill>
                  <a:schemeClr val="bg1"/>
                </a:solidFill>
                <a:latin typeface="+mj-lt"/>
                <a:ea typeface="+mj-ea"/>
                <a:cs typeface="Segoe UI" pitchFamily="34" charset="0"/>
              </a:rPr>
              <a:t>Drills  1</a:t>
            </a: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 bwMode="auto">
          <a:xfrm>
            <a:off x="911424" y="1268760"/>
            <a:ext cx="1101722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indent="-442913" eaLnBrk="1" hangingPunct="1">
              <a:buNone/>
              <a:tabLst>
                <a:tab pos="442913" algn="l"/>
              </a:tabLst>
            </a:pP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1. Many people (         ) (          ) the Smart City Exhibition every year.</a:t>
            </a:r>
          </a:p>
          <a:p>
            <a:pPr marL="442913" lvl="1" indent="-442913" algn="just" eaLnBrk="1" hangingPunct="1">
              <a:buNone/>
              <a:tabLst>
                <a:tab pos="442913" algn="l"/>
              </a:tabLst>
            </a:pPr>
            <a:r>
              <a:rPr lang="en-US" altLang="ja-JP" sz="3200" dirty="0">
                <a:latin typeface="+mj-lt"/>
                <a:ea typeface="+mj-ea"/>
                <a:cs typeface="Segoe UI" pitchFamily="34" charset="0"/>
              </a:rPr>
              <a:t>	</a:t>
            </a:r>
            <a:r>
              <a:rPr lang="ja-JP" altLang="en-US" sz="3200" dirty="0">
                <a:latin typeface="+mj-lt"/>
                <a:ea typeface="+mj-ea"/>
                <a:cs typeface="Segoe UI" pitchFamily="34" charset="0"/>
              </a:rPr>
              <a:t>毎年，多くの人々がスマートシティー展示会に行きます。</a:t>
            </a:r>
          </a:p>
          <a:p>
            <a:pPr marL="442913" lvl="1" indent="-442913" algn="just" eaLnBrk="1" hangingPunct="1">
              <a:buNone/>
              <a:tabLst>
                <a:tab pos="442913" algn="l"/>
              </a:tabLst>
            </a:pP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2. I (              ) various booths at the exhibition.</a:t>
            </a:r>
          </a:p>
          <a:p>
            <a:pPr marL="442913" lvl="1" indent="-442913" algn="just" eaLnBrk="1" hangingPunct="1">
              <a:buNone/>
              <a:tabLst>
                <a:tab pos="442913" algn="l"/>
              </a:tabLst>
            </a:pPr>
            <a:r>
              <a:rPr lang="en-US" altLang="ja-JP" sz="3200" dirty="0">
                <a:latin typeface="+mj-lt"/>
                <a:ea typeface="+mj-ea"/>
                <a:cs typeface="Segoe UI" pitchFamily="34" charset="0"/>
              </a:rPr>
              <a:t>	</a:t>
            </a:r>
            <a:r>
              <a:rPr lang="ja-JP" altLang="en-US" sz="3200" dirty="0">
                <a:latin typeface="+mj-lt"/>
                <a:ea typeface="+mj-ea"/>
                <a:cs typeface="Segoe UI" pitchFamily="34" charset="0"/>
              </a:rPr>
              <a:t>私はその展示会でさまざまなブースを訪れました</a:t>
            </a:r>
            <a:r>
              <a:rPr lang="ja-JP" altLang="en-US" sz="3200" dirty="0">
                <a:cs typeface="Segoe UI" pitchFamily="34" charset="0"/>
              </a:rPr>
              <a:t>。</a:t>
            </a:r>
          </a:p>
          <a:p>
            <a:pPr marL="442913" lvl="1" indent="-442913" eaLnBrk="1" hangingPunct="1">
              <a:buNone/>
              <a:tabLst>
                <a:tab pos="442913" algn="l"/>
              </a:tabLst>
            </a:pP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3. When I saw Ken, he (             ) (                  ) (            ) a presentation.</a:t>
            </a:r>
          </a:p>
          <a:p>
            <a:pPr marL="355600" lvl="1" indent="-355600" eaLnBrk="1" hangingPunct="1">
              <a:buNone/>
              <a:tabLst>
                <a:tab pos="442913" algn="l"/>
              </a:tabLst>
            </a:pPr>
            <a:r>
              <a:rPr lang="en-US" altLang="ja-JP" sz="3200" dirty="0">
                <a:latin typeface="+mj-lt"/>
                <a:ea typeface="+mj-ea"/>
                <a:cs typeface="Segoe UI" pitchFamily="34" charset="0"/>
              </a:rPr>
              <a:t>	</a:t>
            </a:r>
            <a:r>
              <a:rPr lang="ja-JP" altLang="en-US" sz="3200" dirty="0">
                <a:latin typeface="+mj-lt"/>
                <a:ea typeface="+mj-ea"/>
                <a:cs typeface="Segoe UI" pitchFamily="34" charset="0"/>
              </a:rPr>
              <a:t>ケンを見かけたとき，彼はプレゼンテーションを聞いていました。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4223792" y="1412776"/>
            <a:ext cx="266429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indent="-442913" algn="ctr" eaLnBrk="1" hangingPunct="1">
              <a:lnSpc>
                <a:spcPts val="2400"/>
              </a:lnSpc>
              <a:buNone/>
              <a:tabLst>
                <a:tab pos="442913" algn="l"/>
              </a:tabLst>
            </a:pPr>
            <a:r>
              <a:rPr lang="en-US" altLang="ja-JP" sz="4000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 go          to</a:t>
            </a:r>
            <a:endParaRPr lang="ja-JP" altLang="en-US" sz="4000" dirty="0">
              <a:solidFill>
                <a:srgbClr val="FF6600"/>
              </a:solidFill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5591944" y="4509120"/>
            <a:ext cx="5904656" cy="6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indent="-442913" algn="ctr" eaLnBrk="1" hangingPunct="1">
              <a:buNone/>
              <a:tabLst>
                <a:tab pos="442913" algn="l"/>
              </a:tabLst>
            </a:pPr>
            <a:r>
              <a:rPr lang="en-US" altLang="ja-JP" sz="4000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was        listening     </a:t>
            </a:r>
            <a:r>
              <a:rPr lang="ja-JP" altLang="en-US" sz="4000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   </a:t>
            </a:r>
            <a:r>
              <a:rPr lang="en-US" altLang="ja-JP" sz="4000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to</a:t>
            </a:r>
            <a:endParaRPr lang="ja-JP" altLang="en-US" sz="4000" dirty="0">
              <a:solidFill>
                <a:srgbClr val="FF6600"/>
              </a:solidFill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623392" y="106310"/>
            <a:ext cx="4968552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sz="4000" b="1" dirty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FACTBOOK </a:t>
            </a:r>
            <a:r>
              <a:rPr lang="en-US" altLang="ja-JP" sz="4000" b="1" dirty="0" smtClean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GRAMMAR</a:t>
            </a:r>
            <a:endParaRPr lang="en-US" altLang="ja-JP" sz="4000" b="1" dirty="0">
              <a:solidFill>
                <a:srgbClr val="0070C0"/>
              </a:solidFill>
              <a:latin typeface="+mj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 bwMode="auto">
          <a:xfrm>
            <a:off x="11160000" y="101646"/>
            <a:ext cx="80446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ja-JP" sz="1600" b="1" dirty="0">
                <a:solidFill>
                  <a:srgbClr val="0070C0"/>
                </a:solidFill>
                <a:ea typeface="Arial Unicode MS" pitchFamily="50" charset="-128"/>
                <a:cs typeface="Arial Unicode MS" pitchFamily="50" charset="-128"/>
              </a:rPr>
              <a:t>Unit 1</a:t>
            </a:r>
            <a:endParaRPr lang="en-US" altLang="ja-JP" sz="2000" b="1" dirty="0">
              <a:solidFill>
                <a:srgbClr val="0070C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 bwMode="auto">
          <a:xfrm>
            <a:off x="1415480" y="3356992"/>
            <a:ext cx="216024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indent="-442913" algn="ctr" eaLnBrk="1" hangingPunct="1">
              <a:lnSpc>
                <a:spcPts val="2400"/>
              </a:lnSpc>
              <a:buNone/>
              <a:tabLst>
                <a:tab pos="442913" algn="l"/>
              </a:tabLst>
            </a:pPr>
            <a:r>
              <a:rPr lang="en-US" altLang="ja-JP" sz="4000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 visited</a:t>
            </a:r>
            <a:endParaRPr lang="ja-JP" altLang="en-US" sz="4000" dirty="0">
              <a:solidFill>
                <a:srgbClr val="FF6600"/>
              </a:solidFill>
              <a:latin typeface="+mj-lt"/>
              <a:ea typeface="+mj-ea"/>
              <a:cs typeface="Segoe UI" pitchFamily="34" charset="0"/>
            </a:endParaRPr>
          </a:p>
        </p:txBody>
      </p:sp>
      <p:pic>
        <p:nvPicPr>
          <p:cNvPr id="2" name="U01_DR1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1412776"/>
            <a:ext cx="406400" cy="406400"/>
          </a:xfrm>
          <a:prstGeom prst="rect">
            <a:avLst/>
          </a:prstGeom>
        </p:spPr>
      </p:pic>
      <p:pic>
        <p:nvPicPr>
          <p:cNvPr id="3" name="U01_DR1_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1" y="3356992"/>
            <a:ext cx="334392" cy="334392"/>
          </a:xfrm>
          <a:prstGeom prst="rect">
            <a:avLst/>
          </a:prstGeom>
        </p:spPr>
      </p:pic>
      <p:pic>
        <p:nvPicPr>
          <p:cNvPr id="4" name="U01_DR1_3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7" y="4676559"/>
            <a:ext cx="334392" cy="3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2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  <p:bldP spid="10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コンテンツ プレースホルダー 2"/>
          <p:cNvSpPr txBox="1">
            <a:spLocks/>
          </p:cNvSpPr>
          <p:nvPr/>
        </p:nvSpPr>
        <p:spPr bwMode="auto">
          <a:xfrm>
            <a:off x="839416" y="1124744"/>
            <a:ext cx="1032058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indent="-442913" algn="just" eaLnBrk="1" hangingPunct="1">
              <a:buNone/>
              <a:tabLst>
                <a:tab pos="442913" algn="l"/>
              </a:tabLst>
            </a:pP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4. I (              ) the schedule for the next exhibition.</a:t>
            </a:r>
          </a:p>
          <a:p>
            <a:pPr marL="442913" lvl="1" indent="-442913" eaLnBrk="1" hangingPunct="1">
              <a:buNone/>
              <a:tabLst>
                <a:tab pos="442913" algn="l"/>
              </a:tabLst>
            </a:pPr>
            <a:r>
              <a:rPr lang="en-US" altLang="ja-JP" sz="3200" dirty="0">
                <a:latin typeface="+mj-lt"/>
                <a:ea typeface="+mj-ea"/>
                <a:cs typeface="Segoe UI" pitchFamily="34" charset="0"/>
              </a:rPr>
              <a:t>	</a:t>
            </a:r>
            <a:r>
              <a:rPr lang="ja-JP" altLang="en-US" sz="3200" dirty="0">
                <a:latin typeface="+mj-lt"/>
                <a:ea typeface="+mj-ea"/>
                <a:cs typeface="Segoe UI" pitchFamily="34" charset="0"/>
              </a:rPr>
              <a:t>私は次の展示会のスケジュールを知っています。</a:t>
            </a:r>
          </a:p>
          <a:p>
            <a:pPr marL="442913" lvl="1" indent="-442913" algn="just" eaLnBrk="1" hangingPunct="1">
              <a:buNone/>
              <a:tabLst>
                <a:tab pos="442913" algn="l"/>
              </a:tabLst>
            </a:pP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5. If most of us (              ) a self-driving car, traffic jams will not happen.</a:t>
            </a:r>
          </a:p>
          <a:p>
            <a:pPr marL="442913" lvl="1" indent="-442913" eaLnBrk="1" hangingPunct="1">
              <a:buNone/>
              <a:tabLst>
                <a:tab pos="442913" algn="l"/>
              </a:tabLst>
            </a:pPr>
            <a:r>
              <a:rPr lang="en-US" altLang="ja-JP" sz="3200" dirty="0">
                <a:latin typeface="+mj-lt"/>
                <a:ea typeface="+mj-ea"/>
                <a:cs typeface="Segoe UI" pitchFamily="34" charset="0"/>
              </a:rPr>
              <a:t>	</a:t>
            </a:r>
            <a:r>
              <a:rPr lang="ja-JP" altLang="en-US" sz="3200" dirty="0">
                <a:latin typeface="+mj-lt"/>
                <a:ea typeface="+mj-ea"/>
                <a:cs typeface="Segoe UI" pitchFamily="34" charset="0"/>
              </a:rPr>
              <a:t>私たちの大半が自動運転車を使えば，交通渋滞は起こらないでしょう。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1703512" y="1124744"/>
            <a:ext cx="1656184" cy="6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indent="-442913" algn="ctr" eaLnBrk="1" hangingPunct="1">
              <a:buNone/>
              <a:tabLst>
                <a:tab pos="442913" algn="l"/>
              </a:tabLst>
            </a:pPr>
            <a:r>
              <a:rPr lang="en-US" altLang="ja-JP" sz="4000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know</a:t>
            </a:r>
            <a:endParaRPr lang="ja-JP" altLang="en-US" sz="4000" dirty="0">
              <a:solidFill>
                <a:srgbClr val="FF6600"/>
              </a:solidFill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623392" y="106310"/>
            <a:ext cx="5256584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sz="4000" b="1" dirty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FACTBOOK </a:t>
            </a:r>
            <a:r>
              <a:rPr lang="en-US" altLang="ja-JP" sz="4000" b="1" dirty="0" smtClean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GRAMMAR</a:t>
            </a:r>
            <a:endParaRPr lang="en-US" altLang="ja-JP" sz="4000" b="1" dirty="0">
              <a:solidFill>
                <a:srgbClr val="0070C0"/>
              </a:solidFill>
              <a:latin typeface="+mj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11160000" y="101646"/>
            <a:ext cx="80446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ja-JP" sz="1600" b="1" dirty="0">
                <a:solidFill>
                  <a:srgbClr val="0070C0"/>
                </a:solidFill>
                <a:ea typeface="Arial Unicode MS" pitchFamily="50" charset="-128"/>
                <a:cs typeface="Arial Unicode MS" pitchFamily="50" charset="-128"/>
              </a:rPr>
              <a:t>Unit 1</a:t>
            </a:r>
            <a:endParaRPr lang="en-US" altLang="ja-JP" sz="2000" b="1" dirty="0">
              <a:solidFill>
                <a:srgbClr val="0070C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4223792" y="2420888"/>
            <a:ext cx="1656184" cy="6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indent="-442913" algn="ctr" eaLnBrk="1" hangingPunct="1">
              <a:buNone/>
              <a:tabLst>
                <a:tab pos="442913" algn="l"/>
              </a:tabLst>
            </a:pPr>
            <a:r>
              <a:rPr lang="en-US" altLang="ja-JP" sz="4000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use</a:t>
            </a:r>
            <a:endParaRPr lang="ja-JP" altLang="en-US" sz="4000" dirty="0">
              <a:solidFill>
                <a:srgbClr val="FF6600"/>
              </a:solidFill>
              <a:latin typeface="+mj-lt"/>
              <a:ea typeface="+mj-ea"/>
              <a:cs typeface="Segoe UI" pitchFamily="34" charset="0"/>
            </a:endParaRPr>
          </a:p>
        </p:txBody>
      </p:sp>
      <p:pic>
        <p:nvPicPr>
          <p:cNvPr id="2" name="U01_DR1_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4" y="1270636"/>
            <a:ext cx="334392" cy="334392"/>
          </a:xfrm>
          <a:prstGeom prst="rect">
            <a:avLst/>
          </a:prstGeom>
        </p:spPr>
      </p:pic>
      <p:pic>
        <p:nvPicPr>
          <p:cNvPr id="3" name="U01_DR1_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6" y="255232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5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5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839416" y="777597"/>
            <a:ext cx="1422857" cy="532961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eaLnBrk="1" hangingPunct="1">
              <a:buNone/>
            </a:pPr>
            <a:r>
              <a:rPr lang="en-US" altLang="ja-JP" sz="3600" dirty="0" smtClean="0">
                <a:solidFill>
                  <a:schemeClr val="bg1"/>
                </a:solidFill>
                <a:latin typeface="+mj-lt"/>
                <a:ea typeface="+mj-ea"/>
                <a:cs typeface="Segoe UI" pitchFamily="34" charset="0"/>
              </a:rPr>
              <a:t>Drills  2</a:t>
            </a:r>
            <a:endParaRPr lang="ja-JP" altLang="en-US" sz="3600" dirty="0">
              <a:solidFill>
                <a:schemeClr val="bg1"/>
              </a:solidFill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 bwMode="auto">
          <a:xfrm>
            <a:off x="1000735" y="1410247"/>
            <a:ext cx="10423857" cy="44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indent="-442913" algn="just" eaLnBrk="1" hangingPunct="1">
              <a:buNone/>
              <a:tabLst>
                <a:tab pos="442913" algn="l"/>
              </a:tabLst>
            </a:pP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1. I [ presentation / make / to / going / a / am ] about smart home appliances.</a:t>
            </a:r>
          </a:p>
          <a:p>
            <a:pPr marL="442913" lvl="1" indent="-442913" eaLnBrk="1" hangingPunct="1">
              <a:buNone/>
              <a:tabLst>
                <a:tab pos="442913" algn="l"/>
              </a:tabLst>
            </a:pPr>
            <a:r>
              <a:rPr lang="ja-JP" altLang="en-US" sz="3600" dirty="0">
                <a:latin typeface="+mj-lt"/>
                <a:ea typeface="+mj-ea"/>
                <a:cs typeface="Segoe UI" pitchFamily="34" charset="0"/>
              </a:rPr>
              <a:t>     </a:t>
            </a:r>
            <a:r>
              <a:rPr lang="ja-JP" altLang="en-US" sz="3200" dirty="0">
                <a:latin typeface="+mj-lt"/>
                <a:ea typeface="+mj-ea"/>
                <a:cs typeface="Segoe UI" pitchFamily="34" charset="0"/>
              </a:rPr>
              <a:t>私はスマート家電についてプレゼンテーションを行うつもりです。</a:t>
            </a:r>
            <a:endParaRPr lang="en-US" altLang="ja-JP" sz="3200" dirty="0">
              <a:latin typeface="+mj-lt"/>
              <a:ea typeface="+mj-ea"/>
              <a:cs typeface="Segoe UI" pitchFamily="34" charset="0"/>
            </a:endParaRPr>
          </a:p>
          <a:p>
            <a:pPr marL="442913" lvl="1" indent="-442913" algn="just" eaLnBrk="1" hangingPunct="1">
              <a:buNone/>
              <a:tabLst>
                <a:tab pos="539750" algn="l"/>
              </a:tabLst>
            </a:pPr>
            <a:r>
              <a:rPr lang="ja-JP" altLang="en-US" sz="4000" dirty="0">
                <a:latin typeface="+mj-lt"/>
                <a:ea typeface="+mj-ea"/>
                <a:cs typeface="Segoe UI" pitchFamily="34" charset="0"/>
              </a:rPr>
              <a:t>→</a:t>
            </a: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I [                                             </a:t>
            </a:r>
            <a:r>
              <a:rPr lang="ja-JP" altLang="en-US" sz="4000" dirty="0">
                <a:latin typeface="+mj-lt"/>
                <a:ea typeface="+mj-ea"/>
                <a:cs typeface="Segoe UI" pitchFamily="34" charset="0"/>
              </a:rPr>
              <a:t>　　　　　　　　  </a:t>
            </a: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 ]  </a:t>
            </a:r>
            <a:r>
              <a:rPr lang="en-US" altLang="ja-JP" sz="4000" dirty="0">
                <a:cs typeface="Segoe UI" pitchFamily="34" charset="0"/>
              </a:rPr>
              <a:t>about smart home appliances.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2135560" y="3861048"/>
            <a:ext cx="72008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indent="-442913" algn="just" eaLnBrk="1" hangingPunct="1">
              <a:buNone/>
              <a:tabLst>
                <a:tab pos="442913" algn="l"/>
              </a:tabLst>
            </a:pPr>
            <a:r>
              <a:rPr lang="en-US" altLang="ja-JP" sz="4000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am going to make a presentation</a:t>
            </a:r>
            <a:endParaRPr lang="ja-JP" altLang="en-US" sz="4000" dirty="0">
              <a:solidFill>
                <a:srgbClr val="FF6600"/>
              </a:solidFill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623392" y="106310"/>
            <a:ext cx="5040560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sz="4000" b="1" dirty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FACTBOOK </a:t>
            </a:r>
            <a:r>
              <a:rPr lang="en-US" altLang="ja-JP" sz="4000" b="1" dirty="0" smtClean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GRAMMAR</a:t>
            </a:r>
            <a:endParaRPr lang="en-US" altLang="ja-JP" sz="4000" b="1" dirty="0">
              <a:solidFill>
                <a:srgbClr val="0070C0"/>
              </a:solidFill>
              <a:latin typeface="+mj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 bwMode="auto">
          <a:xfrm>
            <a:off x="11160000" y="101646"/>
            <a:ext cx="80446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ja-JP" sz="1600" b="1" dirty="0">
                <a:solidFill>
                  <a:srgbClr val="0070C0"/>
                </a:solidFill>
                <a:ea typeface="Arial Unicode MS" pitchFamily="50" charset="-128"/>
                <a:cs typeface="Arial Unicode MS" pitchFamily="50" charset="-128"/>
              </a:rPr>
              <a:t>Unit 1</a:t>
            </a:r>
            <a:endParaRPr lang="en-US" altLang="ja-JP" sz="2000" b="1" dirty="0">
              <a:solidFill>
                <a:srgbClr val="0070C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" name="U01_DR2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1556792"/>
            <a:ext cx="442783" cy="44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4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コンテンツ プレースホルダー 2"/>
          <p:cNvSpPr txBox="1">
            <a:spLocks/>
          </p:cNvSpPr>
          <p:nvPr/>
        </p:nvSpPr>
        <p:spPr bwMode="auto">
          <a:xfrm>
            <a:off x="1127448" y="617420"/>
            <a:ext cx="10129043" cy="602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indent="-442913" algn="just" eaLnBrk="1" hangingPunct="1">
              <a:spcBef>
                <a:spcPts val="0"/>
              </a:spcBef>
              <a:buNone/>
              <a:tabLst>
                <a:tab pos="442913" algn="l"/>
              </a:tabLst>
            </a:pP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2. [ support / will / elderly / robots / people’s ] daily lives.</a:t>
            </a:r>
          </a:p>
          <a:p>
            <a:pPr marL="442913" lvl="1" indent="-442913" eaLnBrk="1" hangingPunct="1">
              <a:spcBef>
                <a:spcPts val="0"/>
              </a:spcBef>
              <a:buNone/>
              <a:tabLst>
                <a:tab pos="442913" algn="l"/>
              </a:tabLst>
            </a:pPr>
            <a:r>
              <a:rPr lang="ja-JP" altLang="en-US" sz="3200" dirty="0">
                <a:latin typeface="+mj-lt"/>
                <a:ea typeface="+mj-ea"/>
                <a:cs typeface="Segoe UI" pitchFamily="34" charset="0"/>
              </a:rPr>
              <a:t>     ロボットはお年寄りの日常生活を支えることでしょう。</a:t>
            </a:r>
            <a:endParaRPr lang="en-US" altLang="ja-JP" sz="3600" dirty="0">
              <a:latin typeface="+mj-lt"/>
              <a:ea typeface="+mj-ea"/>
              <a:cs typeface="Segoe UI" pitchFamily="34" charset="0"/>
            </a:endParaRPr>
          </a:p>
          <a:p>
            <a:pPr marL="442913" lvl="1" indent="-442913" algn="just" eaLnBrk="1" hangingPunct="1">
              <a:spcBef>
                <a:spcPts val="0"/>
              </a:spcBef>
              <a:buNone/>
              <a:tabLst>
                <a:tab pos="442913" algn="l"/>
              </a:tabLst>
            </a:pPr>
            <a:r>
              <a:rPr lang="ja-JP" altLang="en-US" sz="4000" dirty="0">
                <a:latin typeface="+mj-lt"/>
                <a:ea typeface="+mj-ea"/>
                <a:cs typeface="Segoe UI" pitchFamily="34" charset="0"/>
              </a:rPr>
              <a:t>→ </a:t>
            </a: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[                                                                         ] </a:t>
            </a:r>
            <a:r>
              <a:rPr lang="en-US" altLang="ja-JP" sz="4000" dirty="0">
                <a:cs typeface="Segoe UI" pitchFamily="34" charset="0"/>
              </a:rPr>
              <a:t>daily lives.</a:t>
            </a:r>
            <a:endParaRPr lang="ja-JP" altLang="en-US" sz="4000" dirty="0">
              <a:latin typeface="+mj-lt"/>
              <a:ea typeface="+mj-ea"/>
              <a:cs typeface="Segoe UI" pitchFamily="34" charset="0"/>
            </a:endParaRPr>
          </a:p>
          <a:p>
            <a:pPr marL="442913" lvl="1" indent="-442913" algn="just" eaLnBrk="1" hangingPunct="1">
              <a:spcBef>
                <a:spcPts val="0"/>
              </a:spcBef>
              <a:buNone/>
              <a:tabLst>
                <a:tab pos="442913" algn="l"/>
              </a:tabLst>
            </a:pP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3. [ are / a lot of / we / at / ideas / exchanging ] the workshop.</a:t>
            </a:r>
          </a:p>
          <a:p>
            <a:pPr marL="442913" lvl="1" indent="-442913" algn="just" eaLnBrk="1" hangingPunct="1">
              <a:spcBef>
                <a:spcPts val="0"/>
              </a:spcBef>
              <a:buNone/>
              <a:tabLst>
                <a:tab pos="442913" algn="l"/>
              </a:tabLst>
            </a:pPr>
            <a:r>
              <a:rPr lang="ja-JP" altLang="en-US" sz="3600" dirty="0">
                <a:latin typeface="+mj-lt"/>
                <a:ea typeface="+mj-ea"/>
                <a:cs typeface="Segoe UI" pitchFamily="34" charset="0"/>
              </a:rPr>
              <a:t>    </a:t>
            </a:r>
            <a:r>
              <a:rPr lang="ja-JP" altLang="en-US" sz="3200" dirty="0">
                <a:latin typeface="+mj-lt"/>
                <a:ea typeface="+mj-ea"/>
                <a:cs typeface="Segoe UI" pitchFamily="34" charset="0"/>
              </a:rPr>
              <a:t>私たちは研修会で多くの意見を交換する予定です。</a:t>
            </a:r>
            <a:endParaRPr lang="en-US" altLang="ja-JP" sz="3600" dirty="0">
              <a:latin typeface="+mj-lt"/>
              <a:ea typeface="+mj-ea"/>
              <a:cs typeface="Segoe UI" pitchFamily="34" charset="0"/>
            </a:endParaRPr>
          </a:p>
          <a:p>
            <a:pPr marL="442913" lvl="1" indent="-442913" algn="just" eaLnBrk="1" hangingPunct="1">
              <a:spcBef>
                <a:spcPts val="0"/>
              </a:spcBef>
              <a:buNone/>
              <a:tabLst>
                <a:tab pos="442913" algn="l"/>
              </a:tabLst>
            </a:pPr>
            <a:r>
              <a:rPr lang="ja-JP" altLang="en-US" sz="4000" dirty="0">
                <a:latin typeface="+mj-lt"/>
                <a:ea typeface="+mj-ea"/>
                <a:cs typeface="Segoe UI" pitchFamily="34" charset="0"/>
              </a:rPr>
              <a:t>→</a:t>
            </a:r>
            <a:r>
              <a:rPr lang="en-US" altLang="ja-JP" sz="4000" dirty="0">
                <a:latin typeface="+mj-lt"/>
                <a:ea typeface="+mj-ea"/>
                <a:cs typeface="Segoe UI" pitchFamily="34" charset="0"/>
              </a:rPr>
              <a:t> [                                                            ] </a:t>
            </a:r>
            <a:r>
              <a:rPr lang="en-US" altLang="ja-JP" sz="4000" dirty="0">
                <a:cs typeface="Segoe UI" pitchFamily="34" charset="0"/>
              </a:rPr>
              <a:t>the workshop.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 bwMode="auto">
          <a:xfrm>
            <a:off x="2423592" y="2348880"/>
            <a:ext cx="7704856" cy="6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indent="-442913" algn="just" eaLnBrk="1" hangingPunct="1">
              <a:buNone/>
              <a:tabLst>
                <a:tab pos="442913" algn="l"/>
              </a:tabLst>
            </a:pPr>
            <a:r>
              <a:rPr lang="en-US" altLang="ja-JP" sz="4000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Robots will support elderly people’s</a:t>
            </a:r>
            <a:endParaRPr lang="ja-JP" altLang="en-US" sz="4000" dirty="0">
              <a:solidFill>
                <a:srgbClr val="FF6600"/>
              </a:solidFill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2207568" y="5301208"/>
            <a:ext cx="7920880" cy="66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lvl="1" indent="-442913" algn="just" eaLnBrk="1" hangingPunct="1">
              <a:buNone/>
              <a:tabLst>
                <a:tab pos="442913" algn="l"/>
              </a:tabLst>
            </a:pPr>
            <a:r>
              <a:rPr lang="en-US" altLang="ja-JP" sz="4000" dirty="0">
                <a:solidFill>
                  <a:srgbClr val="FF6600"/>
                </a:solidFill>
                <a:latin typeface="+mj-lt"/>
                <a:ea typeface="+mj-ea"/>
                <a:cs typeface="Segoe UI" pitchFamily="34" charset="0"/>
              </a:rPr>
              <a:t>We are exchanging a lot of ideas at</a:t>
            </a:r>
            <a:endParaRPr lang="ja-JP" altLang="en-US" sz="4000" dirty="0">
              <a:solidFill>
                <a:srgbClr val="FF6600"/>
              </a:solidFill>
              <a:latin typeface="+mj-lt"/>
              <a:ea typeface="+mj-ea"/>
              <a:cs typeface="Segoe UI" pitchFamily="34" charset="0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623392" y="106310"/>
            <a:ext cx="4896544" cy="576262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ja-JP" sz="4000" b="1" dirty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FACTBOOK </a:t>
            </a:r>
            <a:r>
              <a:rPr lang="en-US" altLang="ja-JP" sz="4000" b="1" dirty="0" smtClean="0">
                <a:solidFill>
                  <a:srgbClr val="0070C0"/>
                </a:solidFill>
                <a:latin typeface="+mj-lt"/>
                <a:ea typeface="Arial Unicode MS" panose="020B0604020202020204" pitchFamily="50" charset="-128"/>
                <a:cs typeface="Arial Unicode MS" panose="020B0604020202020204" pitchFamily="50" charset="-128"/>
              </a:rPr>
              <a:t>GRAMMAR</a:t>
            </a:r>
            <a:endParaRPr lang="en-US" altLang="ja-JP" sz="4000" b="1" dirty="0">
              <a:solidFill>
                <a:srgbClr val="0070C0"/>
              </a:solidFill>
              <a:latin typeface="+mj-lt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 bwMode="auto">
          <a:xfrm>
            <a:off x="11160000" y="101646"/>
            <a:ext cx="804466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ja-JP" sz="1600" b="1" dirty="0">
                <a:solidFill>
                  <a:srgbClr val="0070C0"/>
                </a:solidFill>
                <a:ea typeface="Arial Unicode MS" pitchFamily="50" charset="-128"/>
                <a:cs typeface="Arial Unicode MS" pitchFamily="50" charset="-128"/>
              </a:rPr>
              <a:t>Unit 1</a:t>
            </a:r>
            <a:endParaRPr lang="en-US" altLang="ja-JP" sz="2000" b="1" dirty="0">
              <a:solidFill>
                <a:srgbClr val="0070C0"/>
              </a:solidFill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" name="U01_DR2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6" y="695220"/>
            <a:ext cx="334392" cy="334392"/>
          </a:xfrm>
          <a:prstGeom prst="rect">
            <a:avLst/>
          </a:prstGeom>
        </p:spPr>
      </p:pic>
      <p:pic>
        <p:nvPicPr>
          <p:cNvPr id="3" name="U01_DR2_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717032"/>
            <a:ext cx="334392" cy="3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algn="ctr" eaLnBrk="1" hangingPunct="1">
          <a:spcBef>
            <a:spcPts val="0"/>
          </a:spcBef>
          <a:buNone/>
          <a:defRPr sz="4000" dirty="0" smtClean="0">
            <a:solidFill>
              <a:srgbClr val="FF0000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3927</TotalTime>
  <Words>799</Words>
  <PresentationFormat>ワイド画面</PresentationFormat>
  <Paragraphs>112</Paragraphs>
  <Slides>12</Slides>
  <Notes>0</Notes>
  <HiddenSlides>0</HiddenSlides>
  <MMClips>24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Arial Unicode MS</vt:lpstr>
      <vt:lpstr>ＭＳ Ｐゴシック</vt:lpstr>
      <vt:lpstr>Arial</vt:lpstr>
      <vt:lpstr>Calibri</vt:lpstr>
      <vt:lpstr>Segoe UI</vt:lpstr>
      <vt:lpstr>Office テーマ</vt:lpstr>
      <vt:lpstr>Unit 1 Smart home, smart city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2015-12-06T06:14:33Z</dcterms:created>
  <dcterms:modified xsi:type="dcterms:W3CDTF">2022-02-02T01:31:08Z</dcterms:modified>
</cp:coreProperties>
</file>